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2"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1" r:id="rId55"/>
    <p:sldId id="310"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2" autoAdjust="0"/>
    <p:restoredTop sz="94660"/>
  </p:normalViewPr>
  <p:slideViewPr>
    <p:cSldViewPr snapToGrid="0">
      <p:cViewPr varScale="1">
        <p:scale>
          <a:sx n="73" d="100"/>
          <a:sy n="73" d="100"/>
        </p:scale>
        <p:origin x="7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2/8/2022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CO" dirty="0" err="1" smtClean="0"/>
              <a:t>tkinter</a:t>
            </a:r>
            <a:endParaRPr lang="es-CO" dirty="0"/>
          </a:p>
        </p:txBody>
      </p:sp>
    </p:spTree>
    <p:extLst>
      <p:ext uri="{BB962C8B-B14F-4D97-AF65-F5344CB8AC3E}">
        <p14:creationId xmlns:p14="http://schemas.microsoft.com/office/powerpoint/2010/main" val="375058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err="1" smtClean="0"/>
              <a:t>Grids</a:t>
            </a:r>
            <a:r>
              <a:rPr lang="es-CO" dirty="0" smtClean="0"/>
              <a:t> en </a:t>
            </a:r>
            <a:r>
              <a:rPr lang="es-CO" dirty="0" err="1" smtClean="0"/>
              <a:t>tkinter</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p:cNvPicPr>
            <a:picLocks noChangeAspect="1"/>
          </p:cNvPicPr>
          <p:nvPr/>
        </p:nvPicPr>
        <p:blipFill rotWithShape="1">
          <a:blip r:embed="rId2"/>
          <a:srcRect l="5959" t="12232" r="51172" b="27233"/>
          <a:stretch/>
        </p:blipFill>
        <p:spPr>
          <a:xfrm>
            <a:off x="215900" y="1280160"/>
            <a:ext cx="5577841" cy="4428308"/>
          </a:xfrm>
          <a:prstGeom prst="rect">
            <a:avLst/>
          </a:prstGeom>
        </p:spPr>
      </p:pic>
      <p:pic>
        <p:nvPicPr>
          <p:cNvPr id="8" name="Imagen 7"/>
          <p:cNvPicPr>
            <a:picLocks noChangeAspect="1"/>
          </p:cNvPicPr>
          <p:nvPr/>
        </p:nvPicPr>
        <p:blipFill rotWithShape="1">
          <a:blip r:embed="rId3"/>
          <a:srcRect l="12284" t="20982" r="44344" b="26160"/>
          <a:stretch/>
        </p:blipFill>
        <p:spPr>
          <a:xfrm>
            <a:off x="6048102" y="1561011"/>
            <a:ext cx="5643155" cy="3866605"/>
          </a:xfrm>
          <a:prstGeom prst="rect">
            <a:avLst/>
          </a:prstGeom>
        </p:spPr>
      </p:pic>
    </p:spTree>
    <p:extLst>
      <p:ext uri="{BB962C8B-B14F-4D97-AF65-F5344CB8AC3E}">
        <p14:creationId xmlns:p14="http://schemas.microsoft.com/office/powerpoint/2010/main" val="3481857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err="1" smtClean="0"/>
              <a:t>Grids</a:t>
            </a:r>
            <a:r>
              <a:rPr lang="es-CO" dirty="0" smtClean="0"/>
              <a:t> + </a:t>
            </a:r>
            <a:r>
              <a:rPr lang="es-CO" dirty="0" err="1" smtClean="0"/>
              <a:t>sticky</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7" name="Marcador de contenido 2"/>
          <p:cNvSpPr>
            <a:spLocks noGrp="1"/>
          </p:cNvSpPr>
          <p:nvPr>
            <p:ph idx="1"/>
          </p:nvPr>
        </p:nvSpPr>
        <p:spPr>
          <a:xfrm>
            <a:off x="690959" y="1064674"/>
            <a:ext cx="10353762" cy="2399296"/>
          </a:xfrm>
        </p:spPr>
        <p:txBody>
          <a:bodyPr/>
          <a:lstStyle/>
          <a:p>
            <a:pPr algn="just"/>
            <a:r>
              <a:rPr lang="es-CO" dirty="0" smtClean="0"/>
              <a:t>Como se menciono </a:t>
            </a:r>
            <a:r>
              <a:rPr lang="es-CO" dirty="0" err="1" smtClean="0"/>
              <a:t>grid</a:t>
            </a:r>
            <a:r>
              <a:rPr lang="es-CO" dirty="0" smtClean="0"/>
              <a:t> permite ubicar los widgets o componentes en una coordenada en particular dentro de la ventana de la GUI, ahora cuando estos componentes se posicionan lo hacen en el centro de la posición asignada, si la interface es dinámica podría ser recomendable que los elementos de otras celdas diferentes a las del componente con el cual se esta interactuando se sitúen en una posición que mantenga la armonía de la </a:t>
            </a:r>
            <a:r>
              <a:rPr lang="es-CO" dirty="0" err="1" smtClean="0"/>
              <a:t>gui</a:t>
            </a:r>
            <a:r>
              <a:rPr lang="es-CO" dirty="0"/>
              <a:t>.</a:t>
            </a:r>
          </a:p>
        </p:txBody>
      </p:sp>
      <p:pic>
        <p:nvPicPr>
          <p:cNvPr id="2050" name="Picture 2" descr="Python GUI Guide: Introduction to Tki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552" y="3955419"/>
            <a:ext cx="231457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85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err="1" smtClean="0"/>
              <a:t>Grids</a:t>
            </a:r>
            <a:r>
              <a:rPr lang="es-CO" dirty="0" smtClean="0"/>
              <a:t> + </a:t>
            </a:r>
            <a:r>
              <a:rPr lang="es-CO" dirty="0" err="1" smtClean="0"/>
              <a:t>sticky</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7" name="Marcador de contenido 2"/>
          <p:cNvSpPr>
            <a:spLocks noGrp="1"/>
          </p:cNvSpPr>
          <p:nvPr>
            <p:ph idx="1"/>
          </p:nvPr>
        </p:nvSpPr>
        <p:spPr>
          <a:xfrm>
            <a:off x="690959" y="1064674"/>
            <a:ext cx="10353762" cy="2399296"/>
          </a:xfrm>
        </p:spPr>
        <p:txBody>
          <a:bodyPr/>
          <a:lstStyle/>
          <a:p>
            <a:pPr algn="just"/>
            <a:r>
              <a:rPr lang="es-CO" dirty="0" smtClean="0"/>
              <a:t>Como se menciono </a:t>
            </a:r>
            <a:r>
              <a:rPr lang="es-CO" dirty="0" err="1" smtClean="0"/>
              <a:t>grid</a:t>
            </a:r>
            <a:r>
              <a:rPr lang="es-CO" dirty="0" smtClean="0"/>
              <a:t> permite ubicar los widgets o componentes en una coordenada en particular dentro de la ventana de la GUI, ahora cuando estos componentes se posicionan lo hacen en el centro de la posición asignada, si la interface es dinámica podría ser recomendable que los elementos de otras celdas diferentes a las del componente con el cual se esta interactuando se sitúen en una posición que mantenga la armonía de la </a:t>
            </a:r>
            <a:r>
              <a:rPr lang="es-CO" dirty="0" err="1" smtClean="0"/>
              <a:t>gui</a:t>
            </a:r>
            <a:r>
              <a:rPr lang="es-CO" dirty="0"/>
              <a:t>.</a:t>
            </a:r>
          </a:p>
        </p:txBody>
      </p:sp>
      <p:pic>
        <p:nvPicPr>
          <p:cNvPr id="2050" name="Picture 2" descr="Python GUI Guide: Introduction to Tki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355" y="3862437"/>
            <a:ext cx="2314575" cy="2314575"/>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p:cNvSpPr txBox="1">
            <a:spLocks/>
          </p:cNvSpPr>
          <p:nvPr/>
        </p:nvSpPr>
        <p:spPr>
          <a:xfrm>
            <a:off x="6488435" y="4110631"/>
            <a:ext cx="4314548" cy="239929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just"/>
            <a:r>
              <a:rPr lang="es-CO" dirty="0" smtClean="0"/>
              <a:t>N se carga arriba</a:t>
            </a:r>
          </a:p>
          <a:p>
            <a:pPr algn="just"/>
            <a:r>
              <a:rPr lang="es-CO" dirty="0" smtClean="0"/>
              <a:t>S se carga abajo</a:t>
            </a:r>
          </a:p>
          <a:p>
            <a:pPr algn="just"/>
            <a:r>
              <a:rPr lang="es-CO" dirty="0" smtClean="0"/>
              <a:t>E se carga a la derecha</a:t>
            </a:r>
          </a:p>
          <a:p>
            <a:pPr algn="just"/>
            <a:r>
              <a:rPr lang="es-CO" dirty="0" smtClean="0"/>
              <a:t>W se carga a la izquierda</a:t>
            </a:r>
          </a:p>
          <a:p>
            <a:pPr algn="just"/>
            <a:r>
              <a:rPr lang="es-CO" dirty="0" smtClean="0"/>
              <a:t>NS se cargaría ocupado todo de arriba abajo</a:t>
            </a:r>
          </a:p>
          <a:p>
            <a:pPr algn="just"/>
            <a:r>
              <a:rPr lang="es-CO" dirty="0" smtClean="0"/>
              <a:t>EW se cargaría de izquierda a derecha completo  centrado.</a:t>
            </a:r>
          </a:p>
        </p:txBody>
      </p:sp>
    </p:spTree>
    <p:extLst>
      <p:ext uri="{BB962C8B-B14F-4D97-AF65-F5344CB8AC3E}">
        <p14:creationId xmlns:p14="http://schemas.microsoft.com/office/powerpoint/2010/main" val="4040143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err="1" smtClean="0"/>
              <a:t>Grids</a:t>
            </a:r>
            <a:r>
              <a:rPr lang="es-CO" dirty="0" smtClean="0"/>
              <a:t> + </a:t>
            </a:r>
            <a:r>
              <a:rPr lang="es-CO" dirty="0" err="1" smtClean="0"/>
              <a:t>sticky</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p:cNvPicPr>
            <a:picLocks noChangeAspect="1"/>
          </p:cNvPicPr>
          <p:nvPr/>
        </p:nvPicPr>
        <p:blipFill rotWithShape="1">
          <a:blip r:embed="rId2"/>
          <a:srcRect l="5860" t="20268" r="-132" b="42232"/>
          <a:stretch/>
        </p:blipFill>
        <p:spPr>
          <a:xfrm>
            <a:off x="479938" y="1763486"/>
            <a:ext cx="11344729" cy="2743200"/>
          </a:xfrm>
          <a:prstGeom prst="rect">
            <a:avLst/>
          </a:prstGeom>
        </p:spPr>
      </p:pic>
    </p:spTree>
    <p:extLst>
      <p:ext uri="{BB962C8B-B14F-4D97-AF65-F5344CB8AC3E}">
        <p14:creationId xmlns:p14="http://schemas.microsoft.com/office/powerpoint/2010/main" val="3524267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err="1" smtClean="0"/>
              <a:t>Grids</a:t>
            </a:r>
            <a:r>
              <a:rPr lang="es-CO" dirty="0" smtClean="0"/>
              <a:t> + </a:t>
            </a:r>
            <a:r>
              <a:rPr lang="es-CO" dirty="0" err="1" smtClean="0"/>
              <a:t>sticky</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rotWithShape="1">
          <a:blip r:embed="rId2"/>
          <a:srcRect l="66298" t="64732" r="3784" b="11696"/>
          <a:stretch/>
        </p:blipFill>
        <p:spPr>
          <a:xfrm>
            <a:off x="368300" y="3043646"/>
            <a:ext cx="5101838" cy="2259874"/>
          </a:xfrm>
          <a:prstGeom prst="rect">
            <a:avLst/>
          </a:prstGeom>
        </p:spPr>
      </p:pic>
      <p:pic>
        <p:nvPicPr>
          <p:cNvPr id="5" name="Imagen 4"/>
          <p:cNvPicPr>
            <a:picLocks noChangeAspect="1"/>
          </p:cNvPicPr>
          <p:nvPr/>
        </p:nvPicPr>
        <p:blipFill rotWithShape="1">
          <a:blip r:embed="rId3"/>
          <a:srcRect l="66097" t="65089" r="3784" b="12411"/>
          <a:stretch/>
        </p:blipFill>
        <p:spPr>
          <a:xfrm>
            <a:off x="5891349" y="2808514"/>
            <a:ext cx="5990610" cy="3135086"/>
          </a:xfrm>
          <a:prstGeom prst="rect">
            <a:avLst/>
          </a:prstGeom>
        </p:spPr>
      </p:pic>
    </p:spTree>
    <p:extLst>
      <p:ext uri="{BB962C8B-B14F-4D97-AF65-F5344CB8AC3E}">
        <p14:creationId xmlns:p14="http://schemas.microsoft.com/office/powerpoint/2010/main" val="84284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624148"/>
          </a:xfrm>
        </p:spPr>
        <p:txBody>
          <a:bodyPr>
            <a:normAutofit fontScale="90000"/>
          </a:bodyPr>
          <a:lstStyle/>
          <a:p>
            <a:r>
              <a:rPr lang="es-CO" dirty="0" smtClean="0"/>
              <a:t>Ajustar el tamaño de los widgets respecto al tamaño de otros widgets en el espacio total de la </a:t>
            </a:r>
            <a:r>
              <a:rPr lang="es-CO" dirty="0" err="1" smtClean="0"/>
              <a:t>gui</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7" name="Marcador de contenido 2"/>
          <p:cNvSpPr>
            <a:spLocks noGrp="1"/>
          </p:cNvSpPr>
          <p:nvPr>
            <p:ph idx="1"/>
          </p:nvPr>
        </p:nvSpPr>
        <p:spPr>
          <a:xfrm>
            <a:off x="808524" y="1926823"/>
            <a:ext cx="10353762" cy="2399296"/>
          </a:xfrm>
        </p:spPr>
        <p:txBody>
          <a:bodyPr/>
          <a:lstStyle/>
          <a:p>
            <a:pPr algn="just"/>
            <a:r>
              <a:rPr lang="es-CO" dirty="0" smtClean="0"/>
              <a:t>Si se desea aumentar el tamaño por defecto de los botones para que los mismos ocupen una cierta proporción dentro de la GUI, y hacer que la misma se vea mas completa, se deben definir mediante los métodos </a:t>
            </a:r>
            <a:r>
              <a:rPr lang="es-CO" dirty="0" err="1" smtClean="0"/>
              <a:t>rowconfigure</a:t>
            </a:r>
            <a:r>
              <a:rPr lang="es-CO" dirty="0" smtClean="0"/>
              <a:t> y </a:t>
            </a:r>
            <a:r>
              <a:rPr lang="es-CO" dirty="0" err="1" smtClean="0"/>
              <a:t>columnconfigure</a:t>
            </a:r>
            <a:r>
              <a:rPr lang="es-CO" dirty="0" smtClean="0"/>
              <a:t>, el tamaño de los widgets ubicados en dichas posiciones </a:t>
            </a:r>
            <a:r>
              <a:rPr lang="es-CO" dirty="0" err="1" smtClean="0"/>
              <a:t>repecto</a:t>
            </a:r>
            <a:r>
              <a:rPr lang="es-CO" dirty="0" smtClean="0"/>
              <a:t> al total del tamaño disponible en la GUI, los valores asignados a la variable </a:t>
            </a:r>
            <a:r>
              <a:rPr lang="es-CO" dirty="0" err="1" smtClean="0"/>
              <a:t>weight</a:t>
            </a:r>
            <a:r>
              <a:rPr lang="es-CO" dirty="0" smtClean="0"/>
              <a:t> son relacionales y no están expresados en porcentaje.</a:t>
            </a:r>
            <a:endParaRPr lang="es-CO" dirty="0"/>
          </a:p>
        </p:txBody>
      </p:sp>
      <p:pic>
        <p:nvPicPr>
          <p:cNvPr id="8" name="Imagen 7"/>
          <p:cNvPicPr>
            <a:picLocks noChangeAspect="1"/>
          </p:cNvPicPr>
          <p:nvPr/>
        </p:nvPicPr>
        <p:blipFill rotWithShape="1">
          <a:blip r:embed="rId2"/>
          <a:srcRect l="5758" t="21696" r="11113" b="59018"/>
          <a:stretch/>
        </p:blipFill>
        <p:spPr>
          <a:xfrm>
            <a:off x="979109" y="4475124"/>
            <a:ext cx="10816047" cy="1410790"/>
          </a:xfrm>
          <a:prstGeom prst="rect">
            <a:avLst/>
          </a:prstGeom>
        </p:spPr>
      </p:pic>
    </p:spTree>
    <p:extLst>
      <p:ext uri="{BB962C8B-B14F-4D97-AF65-F5344CB8AC3E}">
        <p14:creationId xmlns:p14="http://schemas.microsoft.com/office/powerpoint/2010/main" val="1628489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624148"/>
          </a:xfrm>
        </p:spPr>
        <p:txBody>
          <a:bodyPr>
            <a:normAutofit fontScale="90000"/>
          </a:bodyPr>
          <a:lstStyle/>
          <a:p>
            <a:r>
              <a:rPr lang="es-CO" dirty="0" smtClean="0"/>
              <a:t>Ajustar el tamaño de los widgets respecto al tamaño de otros widgets en el espacio total de la </a:t>
            </a:r>
            <a:r>
              <a:rPr lang="es-CO" dirty="0" err="1" smtClean="0"/>
              <a:t>gui</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p:cNvPicPr>
            <a:picLocks noChangeAspect="1"/>
          </p:cNvPicPr>
          <p:nvPr/>
        </p:nvPicPr>
        <p:blipFill rotWithShape="1">
          <a:blip r:embed="rId2"/>
          <a:srcRect t="268" b="5626"/>
          <a:stretch/>
        </p:blipFill>
        <p:spPr>
          <a:xfrm>
            <a:off x="1575980" y="1777818"/>
            <a:ext cx="9266192" cy="4902690"/>
          </a:xfrm>
          <a:prstGeom prst="rect">
            <a:avLst/>
          </a:prstGeom>
        </p:spPr>
      </p:pic>
    </p:spTree>
    <p:extLst>
      <p:ext uri="{BB962C8B-B14F-4D97-AF65-F5344CB8AC3E}">
        <p14:creationId xmlns:p14="http://schemas.microsoft.com/office/powerpoint/2010/main" val="1807321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624148"/>
          </a:xfrm>
        </p:spPr>
        <p:txBody>
          <a:bodyPr>
            <a:normAutofit/>
          </a:bodyPr>
          <a:lstStyle/>
          <a:p>
            <a:r>
              <a:rPr lang="es-CO" dirty="0" smtClean="0"/>
              <a:t>Crear botones sin usar la librería </a:t>
            </a:r>
            <a:r>
              <a:rPr lang="es-CO" dirty="0" err="1" smtClean="0"/>
              <a:t>ttk</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Marcador de contenido 2"/>
          <p:cNvSpPr>
            <a:spLocks noGrp="1"/>
          </p:cNvSpPr>
          <p:nvPr>
            <p:ph idx="1"/>
          </p:nvPr>
        </p:nvSpPr>
        <p:spPr>
          <a:xfrm>
            <a:off x="843586" y="1777818"/>
            <a:ext cx="10393907" cy="4694670"/>
          </a:xfrm>
        </p:spPr>
        <p:txBody>
          <a:bodyPr>
            <a:normAutofit/>
          </a:bodyPr>
          <a:lstStyle/>
          <a:p>
            <a:pPr algn="just"/>
            <a:r>
              <a:rPr lang="es-CO" dirty="0" smtClean="0"/>
              <a:t>La estructura para crear botones sin requerir del uso de la librería </a:t>
            </a:r>
            <a:r>
              <a:rPr lang="es-CO" dirty="0" err="1" smtClean="0"/>
              <a:t>ttk</a:t>
            </a:r>
            <a:r>
              <a:rPr lang="es-CO" dirty="0" smtClean="0"/>
              <a:t> es exactamente la misma pero se usara el modulo </a:t>
            </a:r>
            <a:r>
              <a:rPr lang="es-CO" dirty="0" err="1" smtClean="0"/>
              <a:t>tk</a:t>
            </a:r>
            <a:r>
              <a:rPr lang="es-CO" dirty="0" smtClean="0"/>
              <a:t> directamente, el cambio radica en el modo en que se visualizan los botones en la interface entre los diferentes sistemas operativos; es por ello que se usa comúnmente </a:t>
            </a:r>
            <a:r>
              <a:rPr lang="es-CO" dirty="0" err="1" smtClean="0"/>
              <a:t>ttk</a:t>
            </a:r>
            <a:r>
              <a:rPr lang="es-CO" dirty="0" smtClean="0"/>
              <a:t> para la creación de botones, además que al usar </a:t>
            </a:r>
            <a:r>
              <a:rPr lang="es-CO" dirty="0" err="1" smtClean="0"/>
              <a:t>ttk</a:t>
            </a:r>
            <a:r>
              <a:rPr lang="es-CO" dirty="0" smtClean="0"/>
              <a:t> la presentación del botón cambia cuando se pone el puntero sobre el mismo.</a:t>
            </a:r>
          </a:p>
          <a:p>
            <a:pPr algn="just"/>
            <a:r>
              <a:rPr lang="es-CO" dirty="0" smtClean="0"/>
              <a:t>Ahora como el paquete de </a:t>
            </a:r>
            <a:r>
              <a:rPr lang="es-CO" dirty="0" err="1" smtClean="0"/>
              <a:t>tk</a:t>
            </a:r>
            <a:r>
              <a:rPr lang="es-CO" dirty="0" smtClean="0"/>
              <a:t> no le </a:t>
            </a:r>
            <a:r>
              <a:rPr lang="es-CO" dirty="0" err="1" smtClean="0"/>
              <a:t>preconfigura</a:t>
            </a:r>
            <a:r>
              <a:rPr lang="es-CO" dirty="0" smtClean="0"/>
              <a:t> acciones ni mayores </a:t>
            </a:r>
            <a:r>
              <a:rPr lang="es-CO" dirty="0" err="1" smtClean="0"/>
              <a:t>caracteristicas</a:t>
            </a:r>
            <a:r>
              <a:rPr lang="es-CO" dirty="0" smtClean="0"/>
              <a:t> a los botones, estas </a:t>
            </a:r>
            <a:r>
              <a:rPr lang="es-CO" dirty="0" err="1" smtClean="0"/>
              <a:t>caracteristicas</a:t>
            </a:r>
            <a:r>
              <a:rPr lang="es-CO" dirty="0" smtClean="0"/>
              <a:t> permiten que el programador edite los componentes en mayor detalle cuando se usa </a:t>
            </a:r>
            <a:r>
              <a:rPr lang="es-CO" dirty="0" err="1" smtClean="0"/>
              <a:t>tk</a:t>
            </a:r>
            <a:r>
              <a:rPr lang="es-CO" dirty="0" smtClean="0"/>
              <a:t>.</a:t>
            </a:r>
          </a:p>
          <a:p>
            <a:pPr algn="just"/>
            <a:endParaRPr lang="es-CO" dirty="0"/>
          </a:p>
        </p:txBody>
      </p:sp>
    </p:spTree>
    <p:extLst>
      <p:ext uri="{BB962C8B-B14F-4D97-AF65-F5344CB8AC3E}">
        <p14:creationId xmlns:p14="http://schemas.microsoft.com/office/powerpoint/2010/main" val="2844309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624148"/>
          </a:xfrm>
        </p:spPr>
        <p:txBody>
          <a:bodyPr>
            <a:normAutofit/>
          </a:bodyPr>
          <a:lstStyle/>
          <a:p>
            <a:r>
              <a:rPr lang="es-CO" dirty="0" smtClean="0"/>
              <a:t>Crear botones sin usar la librería </a:t>
            </a:r>
            <a:r>
              <a:rPr lang="es-CO" dirty="0" err="1" smtClean="0"/>
              <a:t>ttk</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p:cNvPicPr>
            <a:picLocks noChangeAspect="1"/>
          </p:cNvPicPr>
          <p:nvPr/>
        </p:nvPicPr>
        <p:blipFill rotWithShape="1">
          <a:blip r:embed="rId2"/>
          <a:srcRect l="-1004" t="1429" r="1004" b="4375"/>
          <a:stretch/>
        </p:blipFill>
        <p:spPr>
          <a:xfrm>
            <a:off x="6831874" y="4443602"/>
            <a:ext cx="4558938" cy="2414397"/>
          </a:xfrm>
          <a:prstGeom prst="rect">
            <a:avLst/>
          </a:prstGeom>
        </p:spPr>
      </p:pic>
      <p:pic>
        <p:nvPicPr>
          <p:cNvPr id="7" name="Imagen 6"/>
          <p:cNvPicPr>
            <a:picLocks noChangeAspect="1"/>
          </p:cNvPicPr>
          <p:nvPr/>
        </p:nvPicPr>
        <p:blipFill rotWithShape="1">
          <a:blip r:embed="rId3"/>
          <a:srcRect l="5959" t="22054" r="3583" b="32589"/>
          <a:stretch/>
        </p:blipFill>
        <p:spPr>
          <a:xfrm>
            <a:off x="704789" y="1403528"/>
            <a:ext cx="10456454" cy="2947770"/>
          </a:xfrm>
          <a:prstGeom prst="rect">
            <a:avLst/>
          </a:prstGeom>
        </p:spPr>
      </p:pic>
    </p:spTree>
    <p:extLst>
      <p:ext uri="{BB962C8B-B14F-4D97-AF65-F5344CB8AC3E}">
        <p14:creationId xmlns:p14="http://schemas.microsoft.com/office/powerpoint/2010/main" val="4047900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624148"/>
          </a:xfrm>
        </p:spPr>
        <p:txBody>
          <a:bodyPr>
            <a:normAutofit/>
          </a:bodyPr>
          <a:lstStyle/>
          <a:p>
            <a:r>
              <a:rPr lang="es-CO" dirty="0" smtClean="0"/>
              <a:t>Aplicando propiedades a los botones creados con </a:t>
            </a:r>
            <a:r>
              <a:rPr lang="es-CO" dirty="0" err="1" smtClean="0"/>
              <a:t>tk</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914419" y="1562091"/>
            <a:ext cx="10393907" cy="4694670"/>
          </a:xfrm>
        </p:spPr>
        <p:txBody>
          <a:bodyPr>
            <a:normAutofit/>
          </a:bodyPr>
          <a:lstStyle/>
          <a:p>
            <a:pPr algn="just"/>
            <a:r>
              <a:rPr lang="es-CO" dirty="0" err="1" smtClean="0"/>
              <a:t>Tk</a:t>
            </a:r>
            <a:r>
              <a:rPr lang="es-CO" dirty="0" smtClean="0"/>
              <a:t> permite editar </a:t>
            </a:r>
            <a:r>
              <a:rPr lang="es-CO" dirty="0" err="1" smtClean="0"/>
              <a:t>caracteristicas</a:t>
            </a:r>
            <a:r>
              <a:rPr lang="es-CO" dirty="0" smtClean="0"/>
              <a:t> de los botones que no se logra con </a:t>
            </a:r>
            <a:r>
              <a:rPr lang="es-CO" dirty="0" err="1" smtClean="0"/>
              <a:t>ttk</a:t>
            </a:r>
            <a:r>
              <a:rPr lang="es-CO" dirty="0"/>
              <a:t>.</a:t>
            </a:r>
            <a:endParaRPr lang="es-CO" dirty="0" smtClean="0"/>
          </a:p>
          <a:p>
            <a:pPr algn="just"/>
            <a:endParaRPr lang="es-CO" dirty="0"/>
          </a:p>
        </p:txBody>
      </p:sp>
      <p:pic>
        <p:nvPicPr>
          <p:cNvPr id="9" name="Imagen 8"/>
          <p:cNvPicPr>
            <a:picLocks noChangeAspect="1"/>
          </p:cNvPicPr>
          <p:nvPr/>
        </p:nvPicPr>
        <p:blipFill rotWithShape="1">
          <a:blip r:embed="rId2"/>
          <a:srcRect l="6291" t="19573" r="775" b="54440"/>
          <a:stretch/>
        </p:blipFill>
        <p:spPr>
          <a:xfrm>
            <a:off x="284078" y="2077163"/>
            <a:ext cx="11654591" cy="1832263"/>
          </a:xfrm>
          <a:prstGeom prst="rect">
            <a:avLst/>
          </a:prstGeom>
        </p:spPr>
      </p:pic>
      <p:pic>
        <p:nvPicPr>
          <p:cNvPr id="10" name="Imagen 9"/>
          <p:cNvPicPr>
            <a:picLocks noChangeAspect="1"/>
          </p:cNvPicPr>
          <p:nvPr/>
        </p:nvPicPr>
        <p:blipFill rotWithShape="1">
          <a:blip r:embed="rId3"/>
          <a:srcRect l="8512" t="13816" r="48119" b="31414"/>
          <a:stretch/>
        </p:blipFill>
        <p:spPr>
          <a:xfrm>
            <a:off x="3719865" y="3909426"/>
            <a:ext cx="3835967" cy="2723618"/>
          </a:xfrm>
          <a:prstGeom prst="rect">
            <a:avLst/>
          </a:prstGeom>
        </p:spPr>
      </p:pic>
    </p:spTree>
    <p:extLst>
      <p:ext uri="{BB962C8B-B14F-4D97-AF65-F5344CB8AC3E}">
        <p14:creationId xmlns:p14="http://schemas.microsoft.com/office/powerpoint/2010/main" val="240883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Que es </a:t>
            </a:r>
            <a:r>
              <a:rPr lang="es-CO" dirty="0" err="1" smtClean="0"/>
              <a:t>tkinter</a:t>
            </a:r>
            <a:endParaRPr lang="es-CO" dirty="0"/>
          </a:p>
        </p:txBody>
      </p:sp>
      <p:sp>
        <p:nvSpPr>
          <p:cNvPr id="3" name="Marcador de contenido 2"/>
          <p:cNvSpPr>
            <a:spLocks noGrp="1"/>
          </p:cNvSpPr>
          <p:nvPr>
            <p:ph idx="1"/>
          </p:nvPr>
        </p:nvSpPr>
        <p:spPr>
          <a:xfrm>
            <a:off x="796230" y="3087105"/>
            <a:ext cx="10353762" cy="3695136"/>
          </a:xfrm>
        </p:spPr>
        <p:txBody>
          <a:bodyPr/>
          <a:lstStyle/>
          <a:p>
            <a:r>
              <a:rPr lang="es-CO" dirty="0" err="1" smtClean="0"/>
              <a:t>Tkinter</a:t>
            </a:r>
            <a:r>
              <a:rPr lang="es-CO" dirty="0" smtClean="0"/>
              <a:t> viene de </a:t>
            </a:r>
            <a:r>
              <a:rPr lang="es-CO" dirty="0" err="1" smtClean="0"/>
              <a:t>tk</a:t>
            </a:r>
            <a:r>
              <a:rPr lang="es-CO" dirty="0" smtClean="0"/>
              <a:t> interface es el estándar de </a:t>
            </a:r>
            <a:r>
              <a:rPr lang="es-CO" dirty="0" err="1" smtClean="0"/>
              <a:t>python</a:t>
            </a:r>
            <a:r>
              <a:rPr lang="es-CO" dirty="0" smtClean="0"/>
              <a:t> para el desarrollo de interfaces graficas, la ventaja de usar esta GUI es el despliegue es multiplataforma.</a:t>
            </a:r>
            <a:endParaRPr lang="es-CO" dirty="0"/>
          </a:p>
        </p:txBody>
      </p:sp>
    </p:spTree>
    <p:extLst>
      <p:ext uri="{BB962C8B-B14F-4D97-AF65-F5344CB8AC3E}">
        <p14:creationId xmlns:p14="http://schemas.microsoft.com/office/powerpoint/2010/main" val="3667673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624148"/>
          </a:xfrm>
        </p:spPr>
        <p:txBody>
          <a:bodyPr>
            <a:normAutofit/>
          </a:bodyPr>
          <a:lstStyle/>
          <a:p>
            <a:r>
              <a:rPr lang="es-CO" dirty="0" err="1" smtClean="0"/>
              <a:t>Padding</a:t>
            </a:r>
            <a:r>
              <a:rPr lang="es-CO" dirty="0" smtClean="0"/>
              <a:t> aplicado a </a:t>
            </a:r>
            <a:r>
              <a:rPr lang="es-CO" dirty="0" err="1" smtClean="0"/>
              <a:t>elemtnos</a:t>
            </a:r>
            <a:r>
              <a:rPr lang="es-CO" dirty="0" smtClean="0"/>
              <a:t> de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p:cNvPicPr>
            <a:picLocks noChangeAspect="1"/>
          </p:cNvPicPr>
          <p:nvPr/>
        </p:nvPicPr>
        <p:blipFill rotWithShape="1">
          <a:blip r:embed="rId2"/>
          <a:srcRect l="24324" t="28783" r="51634" b="40954"/>
          <a:stretch/>
        </p:blipFill>
        <p:spPr>
          <a:xfrm>
            <a:off x="2947737" y="2000914"/>
            <a:ext cx="5979695" cy="4231784"/>
          </a:xfrm>
          <a:prstGeom prst="rect">
            <a:avLst/>
          </a:prstGeom>
        </p:spPr>
      </p:pic>
    </p:spTree>
    <p:extLst>
      <p:ext uri="{BB962C8B-B14F-4D97-AF65-F5344CB8AC3E}">
        <p14:creationId xmlns:p14="http://schemas.microsoft.com/office/powerpoint/2010/main" val="3947067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624148"/>
          </a:xfrm>
        </p:spPr>
        <p:txBody>
          <a:bodyPr>
            <a:normAutofit/>
          </a:bodyPr>
          <a:lstStyle/>
          <a:p>
            <a:r>
              <a:rPr lang="es-CO" dirty="0" err="1" smtClean="0"/>
              <a:t>Padding</a:t>
            </a:r>
            <a:r>
              <a:rPr lang="es-CO" dirty="0" smtClean="0"/>
              <a:t> aplicado a </a:t>
            </a:r>
            <a:r>
              <a:rPr lang="es-CO" dirty="0" err="1" smtClean="0"/>
              <a:t>elemtnos</a:t>
            </a:r>
            <a:r>
              <a:rPr lang="es-CO" dirty="0" smtClean="0"/>
              <a:t> de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p:cNvPicPr>
            <a:picLocks noChangeAspect="1"/>
          </p:cNvPicPr>
          <p:nvPr/>
        </p:nvPicPr>
        <p:blipFill rotWithShape="1">
          <a:blip r:embed="rId2"/>
          <a:srcRect l="4813" t="7072" r="51818" b="37336"/>
          <a:stretch/>
        </p:blipFill>
        <p:spPr>
          <a:xfrm>
            <a:off x="3826040" y="3228086"/>
            <a:ext cx="4451684" cy="3208249"/>
          </a:xfrm>
          <a:prstGeom prst="rect">
            <a:avLst/>
          </a:prstGeom>
        </p:spPr>
      </p:pic>
      <p:pic>
        <p:nvPicPr>
          <p:cNvPr id="7" name="Imagen 6"/>
          <p:cNvPicPr>
            <a:picLocks noChangeAspect="1"/>
          </p:cNvPicPr>
          <p:nvPr/>
        </p:nvPicPr>
        <p:blipFill rotWithShape="1">
          <a:blip r:embed="rId3"/>
          <a:srcRect l="6385" t="28783" r="-243" b="51974"/>
          <a:stretch/>
        </p:blipFill>
        <p:spPr>
          <a:xfrm>
            <a:off x="215900" y="1618543"/>
            <a:ext cx="11426659" cy="1317162"/>
          </a:xfrm>
          <a:prstGeom prst="rect">
            <a:avLst/>
          </a:prstGeom>
        </p:spPr>
      </p:pic>
    </p:spTree>
    <p:extLst>
      <p:ext uri="{BB962C8B-B14F-4D97-AF65-F5344CB8AC3E}">
        <p14:creationId xmlns:p14="http://schemas.microsoft.com/office/powerpoint/2010/main" val="3020326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037456"/>
          </a:xfrm>
        </p:spPr>
        <p:txBody>
          <a:bodyPr>
            <a:normAutofit/>
          </a:bodyPr>
          <a:lstStyle/>
          <a:p>
            <a:r>
              <a:rPr lang="es-CO" dirty="0" smtClean="0"/>
              <a:t>Propiedad </a:t>
            </a:r>
            <a:r>
              <a:rPr lang="es-CO" dirty="0" err="1" smtClean="0"/>
              <a:t>columspan</a:t>
            </a:r>
            <a:r>
              <a:rPr lang="es-CO" dirty="0" smtClean="0"/>
              <a:t> .</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819522" y="1344681"/>
            <a:ext cx="10393907" cy="4694670"/>
          </a:xfrm>
        </p:spPr>
        <p:txBody>
          <a:bodyPr>
            <a:normAutofit/>
          </a:bodyPr>
          <a:lstStyle/>
          <a:p>
            <a:pPr marL="0" indent="0" algn="just">
              <a:buNone/>
            </a:pPr>
            <a:r>
              <a:rPr lang="es-CO" dirty="0" smtClean="0"/>
              <a:t>Un widget o componente puede desplegarse en mas de una columna.</a:t>
            </a:r>
            <a:endParaRPr lang="es-CO" dirty="0"/>
          </a:p>
        </p:txBody>
      </p:sp>
      <p:pic>
        <p:nvPicPr>
          <p:cNvPr id="3" name="Imagen 2"/>
          <p:cNvPicPr>
            <a:picLocks noChangeAspect="1"/>
          </p:cNvPicPr>
          <p:nvPr/>
        </p:nvPicPr>
        <p:blipFill rotWithShape="1">
          <a:blip r:embed="rId2"/>
          <a:srcRect l="6200" t="22204" r="4658" b="62500"/>
          <a:stretch/>
        </p:blipFill>
        <p:spPr>
          <a:xfrm>
            <a:off x="215900" y="1918534"/>
            <a:ext cx="11598443" cy="1118938"/>
          </a:xfrm>
          <a:prstGeom prst="rect">
            <a:avLst/>
          </a:prstGeom>
        </p:spPr>
      </p:pic>
      <p:pic>
        <p:nvPicPr>
          <p:cNvPr id="4" name="Imagen 3"/>
          <p:cNvPicPr>
            <a:picLocks noChangeAspect="1"/>
          </p:cNvPicPr>
          <p:nvPr/>
        </p:nvPicPr>
        <p:blipFill rotWithShape="1">
          <a:blip r:embed="rId3"/>
          <a:srcRect l="4540" t="7401" r="51814" b="38652"/>
          <a:stretch/>
        </p:blipFill>
        <p:spPr>
          <a:xfrm>
            <a:off x="3142349" y="3037472"/>
            <a:ext cx="5210010" cy="3620516"/>
          </a:xfrm>
          <a:prstGeom prst="rect">
            <a:avLst/>
          </a:prstGeom>
        </p:spPr>
      </p:pic>
    </p:spTree>
    <p:extLst>
      <p:ext uri="{BB962C8B-B14F-4D97-AF65-F5344CB8AC3E}">
        <p14:creationId xmlns:p14="http://schemas.microsoft.com/office/powerpoint/2010/main" val="1435454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037456"/>
          </a:xfrm>
        </p:spPr>
        <p:txBody>
          <a:bodyPr>
            <a:normAutofit/>
          </a:bodyPr>
          <a:lstStyle/>
          <a:p>
            <a:r>
              <a:rPr lang="es-CO" dirty="0" smtClean="0"/>
              <a:t>Propiedad </a:t>
            </a:r>
            <a:r>
              <a:rPr lang="es-CO" dirty="0" err="1" smtClean="0"/>
              <a:t>rowspan</a:t>
            </a:r>
            <a:r>
              <a:rPr lang="es-CO" dirty="0" smtClean="0"/>
              <a:t> .</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819522" y="1344681"/>
            <a:ext cx="10393907" cy="4694670"/>
          </a:xfrm>
        </p:spPr>
        <p:txBody>
          <a:bodyPr>
            <a:normAutofit/>
          </a:bodyPr>
          <a:lstStyle/>
          <a:p>
            <a:pPr marL="0" indent="0" algn="just">
              <a:buNone/>
            </a:pPr>
            <a:r>
              <a:rPr lang="es-CO" dirty="0" smtClean="0"/>
              <a:t>Un widget o componente puede desplegarse en mas de una fila.</a:t>
            </a:r>
            <a:endParaRPr lang="es-CO" dirty="0"/>
          </a:p>
        </p:txBody>
      </p:sp>
      <p:pic>
        <p:nvPicPr>
          <p:cNvPr id="5" name="Imagen 4"/>
          <p:cNvPicPr>
            <a:picLocks noChangeAspect="1"/>
          </p:cNvPicPr>
          <p:nvPr/>
        </p:nvPicPr>
        <p:blipFill rotWithShape="1">
          <a:blip r:embed="rId2"/>
          <a:srcRect l="12210" t="20724" r="44421" b="24671"/>
          <a:stretch/>
        </p:blipFill>
        <p:spPr>
          <a:xfrm>
            <a:off x="3441032" y="3214911"/>
            <a:ext cx="4800599" cy="3398293"/>
          </a:xfrm>
          <a:prstGeom prst="rect">
            <a:avLst/>
          </a:prstGeom>
        </p:spPr>
      </p:pic>
      <p:pic>
        <p:nvPicPr>
          <p:cNvPr id="7" name="Imagen 6"/>
          <p:cNvPicPr>
            <a:picLocks noChangeAspect="1"/>
          </p:cNvPicPr>
          <p:nvPr/>
        </p:nvPicPr>
        <p:blipFill rotWithShape="1">
          <a:blip r:embed="rId3"/>
          <a:srcRect l="6385" t="25823" r="35" b="57237"/>
          <a:stretch/>
        </p:blipFill>
        <p:spPr>
          <a:xfrm>
            <a:off x="368300" y="1926122"/>
            <a:ext cx="11153942" cy="1135234"/>
          </a:xfrm>
          <a:prstGeom prst="rect">
            <a:avLst/>
          </a:prstGeom>
        </p:spPr>
      </p:pic>
    </p:spTree>
    <p:extLst>
      <p:ext uri="{BB962C8B-B14F-4D97-AF65-F5344CB8AC3E}">
        <p14:creationId xmlns:p14="http://schemas.microsoft.com/office/powerpoint/2010/main" val="1197925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037456"/>
          </a:xfrm>
        </p:spPr>
        <p:txBody>
          <a:bodyPr>
            <a:normAutofit/>
          </a:bodyPr>
          <a:lstStyle/>
          <a:p>
            <a:r>
              <a:rPr lang="es-CO" dirty="0" smtClean="0"/>
              <a:t>Widget </a:t>
            </a:r>
            <a:r>
              <a:rPr lang="es-CO" dirty="0" err="1" smtClean="0"/>
              <a:t>entry</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819522" y="1344681"/>
            <a:ext cx="10393907" cy="4694670"/>
          </a:xfrm>
        </p:spPr>
        <p:txBody>
          <a:bodyPr>
            <a:normAutofit/>
          </a:bodyPr>
          <a:lstStyle/>
          <a:p>
            <a:pPr marL="0" indent="0" algn="just">
              <a:buNone/>
            </a:pPr>
            <a:r>
              <a:rPr lang="es-CO" dirty="0" smtClean="0"/>
              <a:t>Insertar en la GUI  un componente que permita ingresar texto es posible a través del widget “ ENTRY”.</a:t>
            </a:r>
            <a:endParaRPr lang="es-CO" dirty="0"/>
          </a:p>
        </p:txBody>
      </p:sp>
      <p:pic>
        <p:nvPicPr>
          <p:cNvPr id="11" name="Imagen 10"/>
          <p:cNvPicPr>
            <a:picLocks noChangeAspect="1"/>
          </p:cNvPicPr>
          <p:nvPr/>
        </p:nvPicPr>
        <p:blipFill rotWithShape="1">
          <a:blip r:embed="rId2"/>
          <a:srcRect l="4627" t="8060" r="52004" b="37171"/>
          <a:stretch/>
        </p:blipFill>
        <p:spPr>
          <a:xfrm>
            <a:off x="3465096" y="3361661"/>
            <a:ext cx="4812632" cy="3417072"/>
          </a:xfrm>
          <a:prstGeom prst="rect">
            <a:avLst/>
          </a:prstGeom>
        </p:spPr>
      </p:pic>
      <p:pic>
        <p:nvPicPr>
          <p:cNvPr id="13" name="Imagen 12"/>
          <p:cNvPicPr>
            <a:picLocks noChangeAspect="1"/>
          </p:cNvPicPr>
          <p:nvPr/>
        </p:nvPicPr>
        <p:blipFill rotWithShape="1">
          <a:blip r:embed="rId3"/>
          <a:srcRect l="6569" t="43257" r="3271" b="40295"/>
          <a:stretch/>
        </p:blipFill>
        <p:spPr>
          <a:xfrm>
            <a:off x="368300" y="2084063"/>
            <a:ext cx="11730791" cy="1203159"/>
          </a:xfrm>
          <a:prstGeom prst="rect">
            <a:avLst/>
          </a:prstGeom>
        </p:spPr>
      </p:pic>
    </p:spTree>
    <p:extLst>
      <p:ext uri="{BB962C8B-B14F-4D97-AF65-F5344CB8AC3E}">
        <p14:creationId xmlns:p14="http://schemas.microsoft.com/office/powerpoint/2010/main" val="28675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037456"/>
          </a:xfrm>
        </p:spPr>
        <p:txBody>
          <a:bodyPr>
            <a:normAutofit/>
          </a:bodyPr>
          <a:lstStyle/>
          <a:p>
            <a:r>
              <a:rPr lang="es-CO" dirty="0" smtClean="0"/>
              <a:t>Widget </a:t>
            </a:r>
            <a:r>
              <a:rPr lang="es-CO" dirty="0" err="1" smtClean="0"/>
              <a:t>entry</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819522" y="1344681"/>
            <a:ext cx="10393907" cy="4694670"/>
          </a:xfrm>
        </p:spPr>
        <p:txBody>
          <a:bodyPr>
            <a:normAutofit/>
          </a:bodyPr>
          <a:lstStyle/>
          <a:p>
            <a:pPr marL="0" indent="0" algn="just">
              <a:buNone/>
            </a:pPr>
            <a:r>
              <a:rPr lang="es-CO" dirty="0" smtClean="0"/>
              <a:t>Ocultar los caracteres ingresados en una caja de texto mediante la propiedad “show”.</a:t>
            </a:r>
            <a:endParaRPr lang="es-CO" dirty="0"/>
          </a:p>
        </p:txBody>
      </p:sp>
      <p:pic>
        <p:nvPicPr>
          <p:cNvPr id="3" name="Imagen 2"/>
          <p:cNvPicPr>
            <a:picLocks noChangeAspect="1"/>
          </p:cNvPicPr>
          <p:nvPr/>
        </p:nvPicPr>
        <p:blipFill rotWithShape="1">
          <a:blip r:embed="rId2"/>
          <a:srcRect l="6107" t="43257" r="4843" b="40131"/>
          <a:stretch/>
        </p:blipFill>
        <p:spPr>
          <a:xfrm>
            <a:off x="368300" y="1997240"/>
            <a:ext cx="11586410" cy="1215191"/>
          </a:xfrm>
          <a:prstGeom prst="rect">
            <a:avLst/>
          </a:prstGeom>
        </p:spPr>
      </p:pic>
      <p:pic>
        <p:nvPicPr>
          <p:cNvPr id="4" name="Imagen 3"/>
          <p:cNvPicPr>
            <a:picLocks noChangeAspect="1"/>
          </p:cNvPicPr>
          <p:nvPr/>
        </p:nvPicPr>
        <p:blipFill rotWithShape="1">
          <a:blip r:embed="rId3"/>
          <a:srcRect l="8326" t="14309" r="48582" b="32402"/>
          <a:stretch/>
        </p:blipFill>
        <p:spPr>
          <a:xfrm>
            <a:off x="3826041" y="3356862"/>
            <a:ext cx="4343401" cy="3019876"/>
          </a:xfrm>
          <a:prstGeom prst="rect">
            <a:avLst/>
          </a:prstGeom>
        </p:spPr>
      </p:pic>
    </p:spTree>
    <p:extLst>
      <p:ext uri="{BB962C8B-B14F-4D97-AF65-F5344CB8AC3E}">
        <p14:creationId xmlns:p14="http://schemas.microsoft.com/office/powerpoint/2010/main" val="4244309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037456"/>
          </a:xfrm>
        </p:spPr>
        <p:txBody>
          <a:bodyPr>
            <a:normAutofit/>
          </a:bodyPr>
          <a:lstStyle/>
          <a:p>
            <a:r>
              <a:rPr lang="es-CO" dirty="0" smtClean="0"/>
              <a:t>Widget </a:t>
            </a:r>
            <a:r>
              <a:rPr lang="es-CO" dirty="0" err="1" smtClean="0"/>
              <a:t>entry</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819522" y="1344681"/>
            <a:ext cx="10393907" cy="4694670"/>
          </a:xfrm>
        </p:spPr>
        <p:txBody>
          <a:bodyPr>
            <a:normAutofit/>
          </a:bodyPr>
          <a:lstStyle/>
          <a:p>
            <a:pPr marL="0" indent="0" algn="just">
              <a:buNone/>
            </a:pPr>
            <a:r>
              <a:rPr lang="es-CO" dirty="0" smtClean="0"/>
              <a:t>Para habilitar y deshabilitar la caja de texto se usan las propiedades </a:t>
            </a:r>
            <a:r>
              <a:rPr lang="es-CO" dirty="0" err="1" smtClean="0"/>
              <a:t>state</a:t>
            </a:r>
            <a:r>
              <a:rPr lang="es-CO" dirty="0" smtClean="0"/>
              <a:t> con los valores “NORMAL” y “DISABLED”, </a:t>
            </a:r>
            <a:endParaRPr lang="es-CO" dirty="0"/>
          </a:p>
        </p:txBody>
      </p:sp>
      <p:pic>
        <p:nvPicPr>
          <p:cNvPr id="5" name="Imagen 4"/>
          <p:cNvPicPr>
            <a:picLocks noChangeAspect="1"/>
          </p:cNvPicPr>
          <p:nvPr/>
        </p:nvPicPr>
        <p:blipFill rotWithShape="1">
          <a:blip r:embed="rId2"/>
          <a:srcRect l="6384" t="42928" r="30180" b="40460"/>
          <a:stretch/>
        </p:blipFill>
        <p:spPr>
          <a:xfrm>
            <a:off x="2359564" y="2197191"/>
            <a:ext cx="8253663" cy="1215190"/>
          </a:xfrm>
          <a:prstGeom prst="rect">
            <a:avLst/>
          </a:prstGeom>
        </p:spPr>
      </p:pic>
      <p:pic>
        <p:nvPicPr>
          <p:cNvPr id="7" name="Imagen 6"/>
          <p:cNvPicPr>
            <a:picLocks noChangeAspect="1"/>
          </p:cNvPicPr>
          <p:nvPr/>
        </p:nvPicPr>
        <p:blipFill rotWithShape="1">
          <a:blip r:embed="rId3"/>
          <a:srcRect l="4813" t="7895" r="52281" b="38487"/>
          <a:stretch/>
        </p:blipFill>
        <p:spPr>
          <a:xfrm>
            <a:off x="4353062" y="3412381"/>
            <a:ext cx="4383925" cy="3080085"/>
          </a:xfrm>
          <a:prstGeom prst="rect">
            <a:avLst/>
          </a:prstGeom>
        </p:spPr>
      </p:pic>
    </p:spTree>
    <p:extLst>
      <p:ext uri="{BB962C8B-B14F-4D97-AF65-F5344CB8AC3E}">
        <p14:creationId xmlns:p14="http://schemas.microsoft.com/office/powerpoint/2010/main" val="3550726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037456"/>
          </a:xfrm>
        </p:spPr>
        <p:txBody>
          <a:bodyPr>
            <a:normAutofit/>
          </a:bodyPr>
          <a:lstStyle/>
          <a:p>
            <a:r>
              <a:rPr lang="es-CO" dirty="0" smtClean="0"/>
              <a:t>Widget </a:t>
            </a:r>
            <a:r>
              <a:rPr lang="es-CO" dirty="0" err="1" smtClean="0"/>
              <a:t>entry</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819522" y="1344681"/>
            <a:ext cx="10393907" cy="4694670"/>
          </a:xfrm>
        </p:spPr>
        <p:txBody>
          <a:bodyPr>
            <a:normAutofit/>
          </a:bodyPr>
          <a:lstStyle/>
          <a:p>
            <a:pPr marL="0" indent="0" algn="just">
              <a:buNone/>
            </a:pPr>
            <a:r>
              <a:rPr lang="es-CO" dirty="0" smtClean="0"/>
              <a:t>Para habilitar y deshabilitar la caja de texto se usan las propiedades </a:t>
            </a:r>
            <a:r>
              <a:rPr lang="es-CO" dirty="0" err="1" smtClean="0"/>
              <a:t>state</a:t>
            </a:r>
            <a:r>
              <a:rPr lang="es-CO" dirty="0" smtClean="0"/>
              <a:t> con los valores “NORMAL” y “DISABLED”, </a:t>
            </a:r>
            <a:endParaRPr lang="es-CO" dirty="0"/>
          </a:p>
        </p:txBody>
      </p:sp>
      <p:pic>
        <p:nvPicPr>
          <p:cNvPr id="3" name="Imagen 2"/>
          <p:cNvPicPr>
            <a:picLocks noChangeAspect="1"/>
          </p:cNvPicPr>
          <p:nvPr/>
        </p:nvPicPr>
        <p:blipFill rotWithShape="1">
          <a:blip r:embed="rId2"/>
          <a:srcRect l="6385" t="43586" r="31290" b="40460"/>
          <a:stretch/>
        </p:blipFill>
        <p:spPr>
          <a:xfrm>
            <a:off x="2406315" y="2213810"/>
            <a:ext cx="8109284" cy="1167064"/>
          </a:xfrm>
          <a:prstGeom prst="rect">
            <a:avLst/>
          </a:prstGeom>
        </p:spPr>
      </p:pic>
      <p:pic>
        <p:nvPicPr>
          <p:cNvPr id="4" name="Imagen 3"/>
          <p:cNvPicPr>
            <a:picLocks noChangeAspect="1"/>
          </p:cNvPicPr>
          <p:nvPr/>
        </p:nvPicPr>
        <p:blipFill rotWithShape="1">
          <a:blip r:embed="rId3"/>
          <a:srcRect l="8419" t="15132" r="48212" b="32072"/>
          <a:stretch/>
        </p:blipFill>
        <p:spPr>
          <a:xfrm>
            <a:off x="3946358" y="3580640"/>
            <a:ext cx="4331368" cy="2964540"/>
          </a:xfrm>
          <a:prstGeom prst="rect">
            <a:avLst/>
          </a:prstGeom>
        </p:spPr>
      </p:pic>
    </p:spTree>
    <p:extLst>
      <p:ext uri="{BB962C8B-B14F-4D97-AF65-F5344CB8AC3E}">
        <p14:creationId xmlns:p14="http://schemas.microsoft.com/office/powerpoint/2010/main" val="2734317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037456"/>
          </a:xfrm>
        </p:spPr>
        <p:txBody>
          <a:bodyPr>
            <a:normAutofit/>
          </a:bodyPr>
          <a:lstStyle/>
          <a:p>
            <a:r>
              <a:rPr lang="es-CO" dirty="0" smtClean="0"/>
              <a:t>Widget </a:t>
            </a:r>
            <a:r>
              <a:rPr lang="es-CO" dirty="0" err="1" smtClean="0"/>
              <a:t>entry</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819522" y="1344681"/>
            <a:ext cx="10393907" cy="4694670"/>
          </a:xfrm>
        </p:spPr>
        <p:txBody>
          <a:bodyPr>
            <a:normAutofit/>
          </a:bodyPr>
          <a:lstStyle/>
          <a:p>
            <a:pPr marL="0" indent="0" algn="just">
              <a:buNone/>
            </a:pPr>
            <a:r>
              <a:rPr lang="es-CO" dirty="0" smtClean="0"/>
              <a:t>Solo permitir la lectura del texto dentro del componente mediante la asignación del estado “</a:t>
            </a:r>
            <a:r>
              <a:rPr lang="es-CO" dirty="0" err="1" smtClean="0"/>
              <a:t>readonly</a:t>
            </a:r>
            <a:r>
              <a:rPr lang="es-CO" dirty="0" smtClean="0"/>
              <a:t>” (una vez se configure el estado como </a:t>
            </a:r>
            <a:r>
              <a:rPr lang="es-CO" dirty="0" err="1" smtClean="0"/>
              <a:t>readonly</a:t>
            </a:r>
            <a:r>
              <a:rPr lang="es-CO" dirty="0" smtClean="0"/>
              <a:t> NO se podrá agregar texto al componente </a:t>
            </a:r>
            <a:r>
              <a:rPr lang="es-CO" dirty="0" err="1" smtClean="0"/>
              <a:t>entry</a:t>
            </a:r>
            <a:r>
              <a:rPr lang="es-CO" dirty="0" smtClean="0"/>
              <a:t>).</a:t>
            </a:r>
            <a:endParaRPr lang="es-CO" dirty="0"/>
          </a:p>
        </p:txBody>
      </p:sp>
      <p:pic>
        <p:nvPicPr>
          <p:cNvPr id="5" name="Imagen 4"/>
          <p:cNvPicPr>
            <a:picLocks noChangeAspect="1"/>
          </p:cNvPicPr>
          <p:nvPr/>
        </p:nvPicPr>
        <p:blipFill rotWithShape="1">
          <a:blip r:embed="rId2"/>
          <a:srcRect l="6755" t="35526" r="57736" b="42763"/>
          <a:stretch/>
        </p:blipFill>
        <p:spPr>
          <a:xfrm>
            <a:off x="979109" y="3343100"/>
            <a:ext cx="4620128" cy="1588169"/>
          </a:xfrm>
          <a:prstGeom prst="rect">
            <a:avLst/>
          </a:prstGeom>
        </p:spPr>
      </p:pic>
      <p:pic>
        <p:nvPicPr>
          <p:cNvPr id="7" name="Imagen 6"/>
          <p:cNvPicPr>
            <a:picLocks noChangeAspect="1"/>
          </p:cNvPicPr>
          <p:nvPr/>
        </p:nvPicPr>
        <p:blipFill rotWithShape="1">
          <a:blip r:embed="rId3"/>
          <a:srcRect l="4720" t="7401" r="52096" b="37994"/>
          <a:stretch/>
        </p:blipFill>
        <p:spPr>
          <a:xfrm>
            <a:off x="6545177" y="2720593"/>
            <a:ext cx="4668252" cy="3318758"/>
          </a:xfrm>
          <a:prstGeom prst="rect">
            <a:avLst/>
          </a:prstGeom>
        </p:spPr>
      </p:pic>
    </p:spTree>
    <p:extLst>
      <p:ext uri="{BB962C8B-B14F-4D97-AF65-F5344CB8AC3E}">
        <p14:creationId xmlns:p14="http://schemas.microsoft.com/office/powerpoint/2010/main" val="3393305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037456"/>
          </a:xfrm>
        </p:spPr>
        <p:txBody>
          <a:bodyPr>
            <a:normAutofit/>
          </a:bodyPr>
          <a:lstStyle/>
          <a:p>
            <a:r>
              <a:rPr lang="es-CO" dirty="0" smtClean="0"/>
              <a:t>Capturar texto de Widget </a:t>
            </a:r>
            <a:r>
              <a:rPr lang="es-CO" dirty="0" err="1" smtClean="0"/>
              <a:t>entry</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63500" y="2598821"/>
            <a:ext cx="3024605" cy="2613708"/>
          </a:xfrm>
        </p:spPr>
        <p:txBody>
          <a:bodyPr>
            <a:normAutofit fontScale="85000" lnSpcReduction="10000"/>
          </a:bodyPr>
          <a:lstStyle/>
          <a:p>
            <a:pPr marL="0" indent="0" algn="just">
              <a:buNone/>
            </a:pPr>
            <a:r>
              <a:rPr lang="es-CO" dirty="0" smtClean="0"/>
              <a:t>Para capturar los datos ingresados en un widget </a:t>
            </a:r>
            <a:r>
              <a:rPr lang="es-CO" dirty="0" err="1" smtClean="0"/>
              <a:t>entry</a:t>
            </a:r>
            <a:r>
              <a:rPr lang="es-CO" dirty="0" smtClean="0"/>
              <a:t> se usa el </a:t>
            </a:r>
            <a:r>
              <a:rPr lang="es-CO" dirty="0" err="1" smtClean="0"/>
              <a:t>metodo</a:t>
            </a:r>
            <a:r>
              <a:rPr lang="es-CO" dirty="0" smtClean="0"/>
              <a:t> .</a:t>
            </a:r>
            <a:r>
              <a:rPr lang="es-CO" dirty="0" err="1" smtClean="0"/>
              <a:t>get</a:t>
            </a:r>
            <a:r>
              <a:rPr lang="es-CO" dirty="0" smtClean="0"/>
              <a:t>().</a:t>
            </a:r>
          </a:p>
          <a:p>
            <a:pPr marL="0" indent="0" algn="just">
              <a:buNone/>
            </a:pPr>
            <a:r>
              <a:rPr lang="es-CO" dirty="0" smtClean="0"/>
              <a:t> Vaciar el cuadro de texto con el </a:t>
            </a:r>
            <a:r>
              <a:rPr lang="es-CO" dirty="0" err="1" smtClean="0"/>
              <a:t>metodo</a:t>
            </a:r>
            <a:r>
              <a:rPr lang="es-CO" dirty="0" smtClean="0"/>
              <a:t> </a:t>
            </a:r>
            <a:r>
              <a:rPr lang="es-CO" dirty="0" err="1" smtClean="0"/>
              <a:t>delete</a:t>
            </a:r>
            <a:r>
              <a:rPr lang="es-CO" dirty="0" smtClean="0"/>
              <a:t>(</a:t>
            </a:r>
            <a:r>
              <a:rPr lang="es-CO" dirty="0" err="1" smtClean="0"/>
              <a:t>posición_carácter_inicio,posición_carácter_final</a:t>
            </a:r>
            <a:r>
              <a:rPr lang="es-CO" dirty="0" smtClean="0"/>
              <a:t>)</a:t>
            </a:r>
          </a:p>
          <a:p>
            <a:pPr marL="0" indent="0" algn="just">
              <a:buNone/>
            </a:pPr>
            <a:endParaRPr lang="es-CO" dirty="0"/>
          </a:p>
        </p:txBody>
      </p:sp>
      <p:pic>
        <p:nvPicPr>
          <p:cNvPr id="10" name="Imagen 9"/>
          <p:cNvPicPr>
            <a:picLocks noChangeAspect="1"/>
          </p:cNvPicPr>
          <p:nvPr/>
        </p:nvPicPr>
        <p:blipFill rotWithShape="1">
          <a:blip r:embed="rId2"/>
          <a:srcRect l="6385" t="11678" r="13813" b="13651"/>
          <a:stretch/>
        </p:blipFill>
        <p:spPr>
          <a:xfrm>
            <a:off x="3088105" y="1770762"/>
            <a:ext cx="9103895" cy="4789303"/>
          </a:xfrm>
          <a:prstGeom prst="rect">
            <a:avLst/>
          </a:prstGeom>
        </p:spPr>
      </p:pic>
    </p:spTree>
    <p:extLst>
      <p:ext uri="{BB962C8B-B14F-4D97-AF65-F5344CB8AC3E}">
        <p14:creationId xmlns:p14="http://schemas.microsoft.com/office/powerpoint/2010/main" val="4112148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smtClean="0"/>
              <a:t>Creando proyecto </a:t>
            </a:r>
            <a:r>
              <a:rPr lang="es-CO" dirty="0" err="1" smtClean="0"/>
              <a:t>tkinter</a:t>
            </a:r>
            <a:endParaRPr lang="es-CO" dirty="0"/>
          </a:p>
        </p:txBody>
      </p:sp>
      <p:pic>
        <p:nvPicPr>
          <p:cNvPr id="5" name="Imagen 4"/>
          <p:cNvPicPr>
            <a:picLocks noChangeAspect="1"/>
          </p:cNvPicPr>
          <p:nvPr/>
        </p:nvPicPr>
        <p:blipFill rotWithShape="1">
          <a:blip r:embed="rId2"/>
          <a:srcRect l="1642" t="8839" r="9707" b="14732"/>
          <a:stretch/>
        </p:blipFill>
        <p:spPr>
          <a:xfrm>
            <a:off x="375675" y="763309"/>
            <a:ext cx="11534503" cy="5590904"/>
          </a:xfrm>
          <a:prstGeom prst="rect">
            <a:avLst/>
          </a:prstGeom>
        </p:spPr>
      </p:pic>
    </p:spTree>
    <p:extLst>
      <p:ext uri="{BB962C8B-B14F-4D97-AF65-F5344CB8AC3E}">
        <p14:creationId xmlns:p14="http://schemas.microsoft.com/office/powerpoint/2010/main" val="2587281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9109" y="153670"/>
            <a:ext cx="9536490" cy="1037456"/>
          </a:xfrm>
        </p:spPr>
        <p:txBody>
          <a:bodyPr>
            <a:normAutofit/>
          </a:bodyPr>
          <a:lstStyle/>
          <a:p>
            <a:r>
              <a:rPr lang="es-CO" dirty="0" smtClean="0"/>
              <a:t>autoseleccionar texto de Widget </a:t>
            </a:r>
            <a:r>
              <a:rPr lang="es-CO" dirty="0" err="1" smtClean="0"/>
              <a:t>entry</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368300" y="2702518"/>
            <a:ext cx="2942659" cy="2613708"/>
          </a:xfrm>
        </p:spPr>
        <p:txBody>
          <a:bodyPr>
            <a:normAutofit lnSpcReduction="10000"/>
          </a:bodyPr>
          <a:lstStyle/>
          <a:p>
            <a:pPr marL="0" indent="0" algn="just">
              <a:buNone/>
            </a:pPr>
            <a:r>
              <a:rPr lang="es-CO" dirty="0" smtClean="0"/>
              <a:t>Para autoseleccionar el texto del componente </a:t>
            </a:r>
            <a:r>
              <a:rPr lang="es-CO" dirty="0" err="1" smtClean="0"/>
              <a:t>entry</a:t>
            </a:r>
            <a:r>
              <a:rPr lang="es-CO" dirty="0" smtClean="0"/>
              <a:t> usamos el </a:t>
            </a:r>
            <a:r>
              <a:rPr lang="es-CO" dirty="0" err="1" smtClean="0"/>
              <a:t>metodo</a:t>
            </a:r>
            <a:r>
              <a:rPr lang="es-CO" dirty="0" smtClean="0"/>
              <a:t> </a:t>
            </a:r>
            <a:r>
              <a:rPr lang="es-CO" dirty="0" err="1" smtClean="0"/>
              <a:t>select_range</a:t>
            </a:r>
            <a:r>
              <a:rPr lang="es-CO" dirty="0" smtClean="0"/>
              <a:t>(</a:t>
            </a:r>
            <a:r>
              <a:rPr lang="es-CO" dirty="0" err="1" smtClean="0"/>
              <a:t>posición_carácter_inicial,posición_carácter_final</a:t>
            </a:r>
            <a:r>
              <a:rPr lang="es-CO" dirty="0" smtClean="0"/>
              <a:t>).</a:t>
            </a:r>
          </a:p>
          <a:p>
            <a:pPr marL="0" indent="0" algn="just">
              <a:buNone/>
            </a:pPr>
            <a:endParaRPr lang="es-CO" dirty="0"/>
          </a:p>
        </p:txBody>
      </p:sp>
      <p:pic>
        <p:nvPicPr>
          <p:cNvPr id="3" name="Imagen 2"/>
          <p:cNvPicPr>
            <a:picLocks noChangeAspect="1"/>
          </p:cNvPicPr>
          <p:nvPr/>
        </p:nvPicPr>
        <p:blipFill rotWithShape="1">
          <a:blip r:embed="rId2"/>
          <a:srcRect l="6570" t="11842" r="19731" b="10362"/>
          <a:stretch/>
        </p:blipFill>
        <p:spPr>
          <a:xfrm>
            <a:off x="3310959" y="1412131"/>
            <a:ext cx="8752648" cy="5194482"/>
          </a:xfrm>
          <a:prstGeom prst="rect">
            <a:avLst/>
          </a:prstGeom>
        </p:spPr>
      </p:pic>
    </p:spTree>
    <p:extLst>
      <p:ext uri="{BB962C8B-B14F-4D97-AF65-F5344CB8AC3E}">
        <p14:creationId xmlns:p14="http://schemas.microsoft.com/office/powerpoint/2010/main" val="2804513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Asociar una variable a un componente </a:t>
            </a:r>
            <a:r>
              <a:rPr lang="es-CO" dirty="0" err="1" smtClean="0"/>
              <a:t>entry</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485864" y="1060904"/>
            <a:ext cx="11166203" cy="2613708"/>
          </a:xfrm>
        </p:spPr>
        <p:txBody>
          <a:bodyPr>
            <a:normAutofit/>
          </a:bodyPr>
          <a:lstStyle/>
          <a:p>
            <a:pPr marL="0" indent="0" algn="just">
              <a:buNone/>
            </a:pPr>
            <a:r>
              <a:rPr lang="es-CO" dirty="0" smtClean="0"/>
              <a:t>Es posible asociar una variable con el objetivo de modificar de una forma mas sencilla la información presentada; esto mediante el método </a:t>
            </a:r>
            <a:r>
              <a:rPr lang="es-CO" dirty="0" err="1" smtClean="0"/>
              <a:t>stringvar</a:t>
            </a:r>
            <a:r>
              <a:rPr lang="es-CO" dirty="0"/>
              <a:t> </a:t>
            </a:r>
            <a:r>
              <a:rPr lang="es-CO" dirty="0" smtClean="0"/>
              <a:t>de la librería </a:t>
            </a:r>
            <a:r>
              <a:rPr lang="es-CO" dirty="0" err="1" smtClean="0"/>
              <a:t>tk</a:t>
            </a:r>
            <a:r>
              <a:rPr lang="es-CO" dirty="0" smtClean="0"/>
              <a:t>.</a:t>
            </a:r>
            <a:endParaRPr lang="es-CO" dirty="0"/>
          </a:p>
        </p:txBody>
      </p:sp>
      <p:pic>
        <p:nvPicPr>
          <p:cNvPr id="4" name="Imagen 3"/>
          <p:cNvPicPr>
            <a:picLocks noChangeAspect="1"/>
          </p:cNvPicPr>
          <p:nvPr/>
        </p:nvPicPr>
        <p:blipFill rotWithShape="1">
          <a:blip r:embed="rId2"/>
          <a:srcRect l="6260" t="34197" r="2379" b="51518"/>
          <a:stretch/>
        </p:blipFill>
        <p:spPr>
          <a:xfrm>
            <a:off x="590366" y="1886122"/>
            <a:ext cx="10957197" cy="963271"/>
          </a:xfrm>
          <a:prstGeom prst="rect">
            <a:avLst/>
          </a:prstGeom>
        </p:spPr>
      </p:pic>
      <p:pic>
        <p:nvPicPr>
          <p:cNvPr id="5" name="Imagen 4"/>
          <p:cNvPicPr>
            <a:picLocks noChangeAspect="1"/>
          </p:cNvPicPr>
          <p:nvPr/>
        </p:nvPicPr>
        <p:blipFill rotWithShape="1">
          <a:blip r:embed="rId3"/>
          <a:srcRect l="12184" t="20803" r="44344" b="24375"/>
          <a:stretch/>
        </p:blipFill>
        <p:spPr>
          <a:xfrm>
            <a:off x="3639272" y="3059040"/>
            <a:ext cx="4859384" cy="3445338"/>
          </a:xfrm>
          <a:prstGeom prst="rect">
            <a:avLst/>
          </a:prstGeom>
        </p:spPr>
      </p:pic>
    </p:spTree>
    <p:extLst>
      <p:ext uri="{BB962C8B-B14F-4D97-AF65-F5344CB8AC3E}">
        <p14:creationId xmlns:p14="http://schemas.microsoft.com/office/powerpoint/2010/main" val="1835598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Asociar una variable a un componente </a:t>
            </a:r>
            <a:r>
              <a:rPr lang="es-CO" dirty="0" err="1" smtClean="0"/>
              <a:t>entry</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485864" y="1060904"/>
            <a:ext cx="11166203" cy="2613708"/>
          </a:xfrm>
        </p:spPr>
        <p:txBody>
          <a:bodyPr>
            <a:normAutofit/>
          </a:bodyPr>
          <a:lstStyle/>
          <a:p>
            <a:pPr marL="0" indent="0" algn="just">
              <a:buNone/>
            </a:pPr>
            <a:r>
              <a:rPr lang="es-CO" dirty="0" smtClean="0"/>
              <a:t>Leer y modificar el valor asignado a una variable tipo </a:t>
            </a:r>
            <a:r>
              <a:rPr lang="es-CO" dirty="0" err="1" smtClean="0"/>
              <a:t>vartString</a:t>
            </a:r>
            <a:r>
              <a:rPr lang="es-CO" dirty="0" smtClean="0"/>
              <a:t> se usan los métodos .</a:t>
            </a:r>
            <a:r>
              <a:rPr lang="es-CO" dirty="0" err="1" smtClean="0"/>
              <a:t>get</a:t>
            </a:r>
            <a:r>
              <a:rPr lang="es-CO" dirty="0" smtClean="0"/>
              <a:t> y .set().</a:t>
            </a:r>
            <a:endParaRPr lang="es-CO" dirty="0"/>
          </a:p>
        </p:txBody>
      </p:sp>
      <p:pic>
        <p:nvPicPr>
          <p:cNvPr id="3" name="Imagen 2"/>
          <p:cNvPicPr>
            <a:picLocks noChangeAspect="1"/>
          </p:cNvPicPr>
          <p:nvPr/>
        </p:nvPicPr>
        <p:blipFill rotWithShape="1">
          <a:blip r:embed="rId2"/>
          <a:srcRect l="6461" t="22232" r="22276" b="53482"/>
          <a:stretch/>
        </p:blipFill>
        <p:spPr>
          <a:xfrm>
            <a:off x="1635397" y="1657443"/>
            <a:ext cx="9272090" cy="1776548"/>
          </a:xfrm>
          <a:prstGeom prst="rect">
            <a:avLst/>
          </a:prstGeom>
        </p:spPr>
      </p:pic>
      <p:pic>
        <p:nvPicPr>
          <p:cNvPr id="7" name="Imagen 6"/>
          <p:cNvPicPr>
            <a:picLocks noChangeAspect="1"/>
          </p:cNvPicPr>
          <p:nvPr/>
        </p:nvPicPr>
        <p:blipFill rotWithShape="1">
          <a:blip r:embed="rId3"/>
          <a:srcRect l="44612" t="8661" r="12117" b="36875"/>
          <a:stretch/>
        </p:blipFill>
        <p:spPr>
          <a:xfrm>
            <a:off x="368300" y="3484848"/>
            <a:ext cx="4647567" cy="3288882"/>
          </a:xfrm>
          <a:prstGeom prst="rect">
            <a:avLst/>
          </a:prstGeom>
        </p:spPr>
      </p:pic>
      <p:sp>
        <p:nvSpPr>
          <p:cNvPr id="9" name="Marcador de contenido 2"/>
          <p:cNvSpPr txBox="1">
            <a:spLocks/>
          </p:cNvSpPr>
          <p:nvPr/>
        </p:nvSpPr>
        <p:spPr>
          <a:xfrm>
            <a:off x="5602152" y="4271151"/>
            <a:ext cx="6049915" cy="14606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Font typeface="Arial" panose="020B0604020202020204" pitchFamily="34" charset="0"/>
              <a:buNone/>
            </a:pPr>
            <a:r>
              <a:rPr lang="es-CO" dirty="0" smtClean="0"/>
              <a:t>Como el widget o componente esta ligado a la variable, al presentarse cambios en la misma el contenido del componente será actualizado de forma automática.</a:t>
            </a:r>
            <a:endParaRPr lang="es-CO" dirty="0"/>
          </a:p>
        </p:txBody>
      </p:sp>
    </p:spTree>
    <p:extLst>
      <p:ext uri="{BB962C8B-B14F-4D97-AF65-F5344CB8AC3E}">
        <p14:creationId xmlns:p14="http://schemas.microsoft.com/office/powerpoint/2010/main" val="1816162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Etiquetas “</a:t>
            </a:r>
            <a:r>
              <a:rPr lang="es-CO" dirty="0" err="1" smtClean="0"/>
              <a:t>label</a:t>
            </a:r>
            <a:r>
              <a:rPr lang="es-CO" dirty="0" smtClean="0"/>
              <a:t>”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485864" y="1060904"/>
            <a:ext cx="11166203" cy="2613708"/>
          </a:xfrm>
        </p:spPr>
        <p:txBody>
          <a:bodyPr>
            <a:normAutofit/>
          </a:bodyPr>
          <a:lstStyle/>
          <a:p>
            <a:pPr marL="0" indent="0" algn="just">
              <a:buNone/>
            </a:pPr>
            <a:r>
              <a:rPr lang="es-CO" dirty="0" smtClean="0"/>
              <a:t>Las etiquetas permite mostrar </a:t>
            </a:r>
            <a:r>
              <a:rPr lang="es-CO" dirty="0" err="1" smtClean="0"/>
              <a:t>informacion</a:t>
            </a:r>
            <a:r>
              <a:rPr lang="es-CO" dirty="0" smtClean="0"/>
              <a:t> que NO puede ser editada por el usuario.</a:t>
            </a:r>
            <a:endParaRPr lang="es-CO" dirty="0"/>
          </a:p>
        </p:txBody>
      </p:sp>
      <p:pic>
        <p:nvPicPr>
          <p:cNvPr id="4" name="Imagen 3"/>
          <p:cNvPicPr>
            <a:picLocks noChangeAspect="1"/>
          </p:cNvPicPr>
          <p:nvPr/>
        </p:nvPicPr>
        <p:blipFill rotWithShape="1">
          <a:blip r:embed="rId2"/>
          <a:srcRect l="6059" t="45625" r="55288" b="47589"/>
          <a:stretch/>
        </p:blipFill>
        <p:spPr>
          <a:xfrm>
            <a:off x="215900" y="1580160"/>
            <a:ext cx="5029200" cy="496389"/>
          </a:xfrm>
          <a:prstGeom prst="rect">
            <a:avLst/>
          </a:prstGeom>
        </p:spPr>
      </p:pic>
      <p:pic>
        <p:nvPicPr>
          <p:cNvPr id="5" name="Imagen 4"/>
          <p:cNvPicPr>
            <a:picLocks noChangeAspect="1"/>
          </p:cNvPicPr>
          <p:nvPr/>
        </p:nvPicPr>
        <p:blipFill rotWithShape="1">
          <a:blip r:embed="rId3"/>
          <a:srcRect l="54350" t="13125" r="1976" b="31696"/>
          <a:stretch/>
        </p:blipFill>
        <p:spPr>
          <a:xfrm>
            <a:off x="215900" y="2328530"/>
            <a:ext cx="5682343" cy="4036423"/>
          </a:xfrm>
          <a:prstGeom prst="rect">
            <a:avLst/>
          </a:prstGeom>
        </p:spPr>
      </p:pic>
      <p:pic>
        <p:nvPicPr>
          <p:cNvPr id="10" name="Imagen 9"/>
          <p:cNvPicPr>
            <a:picLocks noChangeAspect="1"/>
          </p:cNvPicPr>
          <p:nvPr/>
        </p:nvPicPr>
        <p:blipFill rotWithShape="1">
          <a:blip r:embed="rId4"/>
          <a:srcRect l="8469" t="49554" r="61713" b="41875"/>
          <a:stretch/>
        </p:blipFill>
        <p:spPr>
          <a:xfrm>
            <a:off x="6508749" y="1580160"/>
            <a:ext cx="3879669" cy="627018"/>
          </a:xfrm>
          <a:prstGeom prst="rect">
            <a:avLst/>
          </a:prstGeom>
        </p:spPr>
      </p:pic>
      <p:pic>
        <p:nvPicPr>
          <p:cNvPr id="11" name="Imagen 10"/>
          <p:cNvPicPr>
            <a:picLocks noChangeAspect="1"/>
          </p:cNvPicPr>
          <p:nvPr/>
        </p:nvPicPr>
        <p:blipFill rotWithShape="1">
          <a:blip r:embed="rId4"/>
          <a:srcRect l="55455" t="12768" r="1073" b="31697"/>
          <a:stretch/>
        </p:blipFill>
        <p:spPr>
          <a:xfrm>
            <a:off x="6168207" y="2328530"/>
            <a:ext cx="5656217" cy="4062549"/>
          </a:xfrm>
          <a:prstGeom prst="rect">
            <a:avLst/>
          </a:prstGeom>
        </p:spPr>
      </p:pic>
    </p:spTree>
    <p:extLst>
      <p:ext uri="{BB962C8B-B14F-4D97-AF65-F5344CB8AC3E}">
        <p14:creationId xmlns:p14="http://schemas.microsoft.com/office/powerpoint/2010/main" val="1818171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err="1" smtClean="0"/>
              <a:t>Message</a:t>
            </a:r>
            <a:r>
              <a:rPr lang="es-CO" dirty="0" smtClean="0"/>
              <a:t> box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485864" y="1060904"/>
            <a:ext cx="11166203" cy="2613708"/>
          </a:xfrm>
        </p:spPr>
        <p:txBody>
          <a:bodyPr>
            <a:normAutofit/>
          </a:bodyPr>
          <a:lstStyle/>
          <a:p>
            <a:pPr marL="0" indent="0" algn="just">
              <a:buNone/>
            </a:pPr>
            <a:r>
              <a:rPr lang="es-CO" dirty="0" smtClean="0"/>
              <a:t>Desplegar mensajes informativos ,alerta o error en </a:t>
            </a:r>
            <a:r>
              <a:rPr lang="es-CO" dirty="0" err="1" smtClean="0"/>
              <a:t>tkinter</a:t>
            </a:r>
            <a:r>
              <a:rPr lang="es-CO" dirty="0" smtClean="0"/>
              <a:t> se hace mediante la </a:t>
            </a:r>
            <a:r>
              <a:rPr lang="es-CO" dirty="0" err="1" smtClean="0"/>
              <a:t>importancion</a:t>
            </a:r>
            <a:r>
              <a:rPr lang="es-CO" dirty="0" smtClean="0"/>
              <a:t> del modulo “</a:t>
            </a:r>
            <a:r>
              <a:rPr lang="es-CO" dirty="0" err="1" smtClean="0"/>
              <a:t>messagebox</a:t>
            </a:r>
            <a:r>
              <a:rPr lang="es-CO" dirty="0" smtClean="0"/>
              <a:t>”</a:t>
            </a:r>
            <a:endParaRPr lang="es-CO" dirty="0"/>
          </a:p>
        </p:txBody>
      </p:sp>
      <p:pic>
        <p:nvPicPr>
          <p:cNvPr id="3" name="Imagen 2"/>
          <p:cNvPicPr>
            <a:picLocks noChangeAspect="1"/>
          </p:cNvPicPr>
          <p:nvPr/>
        </p:nvPicPr>
        <p:blipFill rotWithShape="1">
          <a:blip r:embed="rId2"/>
          <a:srcRect l="5959" t="22232" r="46252" b="71875"/>
          <a:stretch/>
        </p:blipFill>
        <p:spPr>
          <a:xfrm>
            <a:off x="600890" y="2037806"/>
            <a:ext cx="6217921" cy="431074"/>
          </a:xfrm>
          <a:prstGeom prst="rect">
            <a:avLst/>
          </a:prstGeom>
        </p:spPr>
      </p:pic>
      <p:pic>
        <p:nvPicPr>
          <p:cNvPr id="9" name="Imagen 8"/>
          <p:cNvPicPr>
            <a:picLocks noChangeAspect="1"/>
          </p:cNvPicPr>
          <p:nvPr/>
        </p:nvPicPr>
        <p:blipFill rotWithShape="1">
          <a:blip r:embed="rId3"/>
          <a:srcRect l="8972" t="38125" r="50167" b="32947"/>
          <a:stretch/>
        </p:blipFill>
        <p:spPr>
          <a:xfrm>
            <a:off x="3317964" y="2991394"/>
            <a:ext cx="5316584" cy="2116183"/>
          </a:xfrm>
          <a:prstGeom prst="rect">
            <a:avLst/>
          </a:prstGeom>
        </p:spPr>
      </p:pic>
    </p:spTree>
    <p:extLst>
      <p:ext uri="{BB962C8B-B14F-4D97-AF65-F5344CB8AC3E}">
        <p14:creationId xmlns:p14="http://schemas.microsoft.com/office/powerpoint/2010/main" val="3327441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err="1" smtClean="0"/>
              <a:t>Message</a:t>
            </a:r>
            <a:r>
              <a:rPr lang="es-CO" dirty="0" smtClean="0"/>
              <a:t> box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485864" y="1060904"/>
            <a:ext cx="11166203" cy="2613708"/>
          </a:xfrm>
        </p:spPr>
        <p:txBody>
          <a:bodyPr>
            <a:normAutofit/>
          </a:bodyPr>
          <a:lstStyle/>
          <a:p>
            <a:pPr marL="0" indent="0" algn="just">
              <a:buNone/>
            </a:pPr>
            <a:r>
              <a:rPr lang="es-CO" dirty="0" smtClean="0"/>
              <a:t>Desplegar mensajes informativos ,alerta o error en </a:t>
            </a:r>
            <a:r>
              <a:rPr lang="es-CO" dirty="0" err="1" smtClean="0"/>
              <a:t>tkinter</a:t>
            </a:r>
            <a:r>
              <a:rPr lang="es-CO" dirty="0" smtClean="0"/>
              <a:t> se hace mediante la </a:t>
            </a:r>
            <a:r>
              <a:rPr lang="es-CO" dirty="0" err="1" smtClean="0"/>
              <a:t>importancion</a:t>
            </a:r>
            <a:r>
              <a:rPr lang="es-CO" dirty="0" smtClean="0"/>
              <a:t> del modulo “</a:t>
            </a:r>
            <a:r>
              <a:rPr lang="es-CO" dirty="0" err="1" smtClean="0"/>
              <a:t>messagebox</a:t>
            </a:r>
            <a:r>
              <a:rPr lang="es-CO" dirty="0" smtClean="0"/>
              <a:t>”</a:t>
            </a:r>
            <a:endParaRPr lang="es-CO" dirty="0"/>
          </a:p>
        </p:txBody>
      </p:sp>
      <p:pic>
        <p:nvPicPr>
          <p:cNvPr id="4" name="Imagen 3"/>
          <p:cNvPicPr>
            <a:picLocks noChangeAspect="1"/>
          </p:cNvPicPr>
          <p:nvPr/>
        </p:nvPicPr>
        <p:blipFill rotWithShape="1">
          <a:blip r:embed="rId2"/>
          <a:srcRect l="4453" t="7589" r="52075" b="37232"/>
          <a:stretch/>
        </p:blipFill>
        <p:spPr>
          <a:xfrm>
            <a:off x="6566896" y="2456048"/>
            <a:ext cx="5656217" cy="4036424"/>
          </a:xfrm>
          <a:prstGeom prst="rect">
            <a:avLst/>
          </a:prstGeom>
        </p:spPr>
      </p:pic>
      <p:pic>
        <p:nvPicPr>
          <p:cNvPr id="5" name="Imagen 4"/>
          <p:cNvPicPr>
            <a:picLocks noChangeAspect="1"/>
          </p:cNvPicPr>
          <p:nvPr/>
        </p:nvPicPr>
        <p:blipFill rotWithShape="1">
          <a:blip r:embed="rId3"/>
          <a:srcRect l="6060" t="34732" r="48561" b="49732"/>
          <a:stretch/>
        </p:blipFill>
        <p:spPr>
          <a:xfrm>
            <a:off x="485864" y="3579224"/>
            <a:ext cx="5904411" cy="1136468"/>
          </a:xfrm>
          <a:prstGeom prst="rect">
            <a:avLst/>
          </a:prstGeom>
        </p:spPr>
      </p:pic>
    </p:spTree>
    <p:extLst>
      <p:ext uri="{BB962C8B-B14F-4D97-AF65-F5344CB8AC3E}">
        <p14:creationId xmlns:p14="http://schemas.microsoft.com/office/powerpoint/2010/main" val="2574782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err="1" smtClean="0"/>
              <a:t>Message</a:t>
            </a:r>
            <a:r>
              <a:rPr lang="es-CO" dirty="0" smtClean="0"/>
              <a:t> box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p:cNvPicPr>
            <a:picLocks noChangeAspect="1"/>
          </p:cNvPicPr>
          <p:nvPr/>
        </p:nvPicPr>
        <p:blipFill rotWithShape="1">
          <a:blip r:embed="rId2"/>
          <a:srcRect l="33167" t="19018" r="23361" b="26161"/>
          <a:stretch/>
        </p:blipFill>
        <p:spPr>
          <a:xfrm>
            <a:off x="368300" y="1582376"/>
            <a:ext cx="5656218" cy="4010297"/>
          </a:xfrm>
          <a:prstGeom prst="rect">
            <a:avLst/>
          </a:prstGeom>
        </p:spPr>
      </p:pic>
      <p:pic>
        <p:nvPicPr>
          <p:cNvPr id="9" name="Imagen 8"/>
          <p:cNvPicPr>
            <a:picLocks noChangeAspect="1"/>
          </p:cNvPicPr>
          <p:nvPr/>
        </p:nvPicPr>
        <p:blipFill rotWithShape="1">
          <a:blip r:embed="rId3"/>
          <a:srcRect l="12384" t="20803" r="44445" b="24732"/>
          <a:stretch/>
        </p:blipFill>
        <p:spPr>
          <a:xfrm>
            <a:off x="6244046" y="1582376"/>
            <a:ext cx="5617028" cy="3984172"/>
          </a:xfrm>
          <a:prstGeom prst="rect">
            <a:avLst/>
          </a:prstGeom>
        </p:spPr>
      </p:pic>
    </p:spTree>
    <p:extLst>
      <p:ext uri="{BB962C8B-B14F-4D97-AF65-F5344CB8AC3E}">
        <p14:creationId xmlns:p14="http://schemas.microsoft.com/office/powerpoint/2010/main" val="1323287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Agregar un menú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Marcador de contenido 2"/>
          <p:cNvSpPr>
            <a:spLocks noGrp="1"/>
          </p:cNvSpPr>
          <p:nvPr>
            <p:ph idx="1"/>
          </p:nvPr>
        </p:nvSpPr>
        <p:spPr>
          <a:xfrm>
            <a:off x="485864" y="1060904"/>
            <a:ext cx="11166203" cy="2613708"/>
          </a:xfrm>
        </p:spPr>
        <p:txBody>
          <a:bodyPr>
            <a:normAutofit/>
          </a:bodyPr>
          <a:lstStyle/>
          <a:p>
            <a:pPr marL="0" indent="0" algn="just">
              <a:buNone/>
            </a:pPr>
            <a:r>
              <a:rPr lang="es-CO" dirty="0" smtClean="0"/>
              <a:t>Para agregar un menú en la GUI se debe importar el </a:t>
            </a:r>
            <a:r>
              <a:rPr lang="es-CO" dirty="0" err="1" smtClean="0"/>
              <a:t>metodo</a:t>
            </a:r>
            <a:r>
              <a:rPr lang="es-CO" dirty="0" smtClean="0"/>
              <a:t> menú de </a:t>
            </a:r>
            <a:r>
              <a:rPr lang="es-CO" dirty="0" err="1" smtClean="0"/>
              <a:t>tkinter</a:t>
            </a:r>
            <a:endParaRPr lang="es-CO" dirty="0"/>
          </a:p>
        </p:txBody>
      </p:sp>
      <p:pic>
        <p:nvPicPr>
          <p:cNvPr id="3" name="Imagen 2"/>
          <p:cNvPicPr>
            <a:picLocks noChangeAspect="1"/>
          </p:cNvPicPr>
          <p:nvPr/>
        </p:nvPicPr>
        <p:blipFill rotWithShape="1">
          <a:blip r:embed="rId2"/>
          <a:srcRect l="6059" t="29018" r="68741" b="64196"/>
          <a:stretch/>
        </p:blipFill>
        <p:spPr>
          <a:xfrm>
            <a:off x="3879669" y="1776548"/>
            <a:ext cx="3278777" cy="496389"/>
          </a:xfrm>
          <a:prstGeom prst="rect">
            <a:avLst/>
          </a:prstGeom>
        </p:spPr>
      </p:pic>
      <p:pic>
        <p:nvPicPr>
          <p:cNvPr id="4" name="Imagen 3"/>
          <p:cNvPicPr>
            <a:picLocks noChangeAspect="1"/>
          </p:cNvPicPr>
          <p:nvPr/>
        </p:nvPicPr>
        <p:blipFill rotWithShape="1">
          <a:blip r:embed="rId3"/>
          <a:srcRect l="6360" t="21875" r="370" b="31339"/>
          <a:stretch/>
        </p:blipFill>
        <p:spPr>
          <a:xfrm>
            <a:off x="292098" y="2486722"/>
            <a:ext cx="11553734" cy="3258427"/>
          </a:xfrm>
          <a:prstGeom prst="rect">
            <a:avLst/>
          </a:prstGeom>
        </p:spPr>
      </p:pic>
      <p:sp>
        <p:nvSpPr>
          <p:cNvPr id="5" name="CuadroTexto 4"/>
          <p:cNvSpPr txBox="1"/>
          <p:nvPr/>
        </p:nvSpPr>
        <p:spPr>
          <a:xfrm>
            <a:off x="485864" y="6008914"/>
            <a:ext cx="10852696" cy="369332"/>
          </a:xfrm>
          <a:prstGeom prst="rect">
            <a:avLst/>
          </a:prstGeom>
          <a:noFill/>
        </p:spPr>
        <p:txBody>
          <a:bodyPr wrap="square" rtlCol="0">
            <a:spAutoFit/>
          </a:bodyPr>
          <a:lstStyle/>
          <a:p>
            <a:r>
              <a:rPr lang="es-CO" dirty="0" smtClean="0"/>
              <a:t>El parámetro </a:t>
            </a:r>
            <a:r>
              <a:rPr lang="es-CO" dirty="0" err="1" smtClean="0"/>
              <a:t>tearoff</a:t>
            </a:r>
            <a:r>
              <a:rPr lang="es-CO" dirty="0" smtClean="0"/>
              <a:t> </a:t>
            </a:r>
            <a:r>
              <a:rPr lang="es-CO" dirty="0" err="1" smtClean="0"/>
              <a:t>forza</a:t>
            </a:r>
            <a:r>
              <a:rPr lang="es-CO" dirty="0" smtClean="0"/>
              <a:t> al menú a estar ligado a la ventana en la cual es desplegado</a:t>
            </a:r>
            <a:endParaRPr lang="es-CO" dirty="0"/>
          </a:p>
        </p:txBody>
      </p:sp>
    </p:spTree>
    <p:extLst>
      <p:ext uri="{BB962C8B-B14F-4D97-AF65-F5344CB8AC3E}">
        <p14:creationId xmlns:p14="http://schemas.microsoft.com/office/powerpoint/2010/main" val="1246823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Agregar un menú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p:cNvPicPr>
            <a:picLocks noChangeAspect="1"/>
          </p:cNvPicPr>
          <p:nvPr/>
        </p:nvPicPr>
        <p:blipFill rotWithShape="1">
          <a:blip r:embed="rId2"/>
          <a:srcRect l="54752" t="10625" r="1976" b="33661"/>
          <a:stretch/>
        </p:blipFill>
        <p:spPr>
          <a:xfrm>
            <a:off x="2547258" y="1053331"/>
            <a:ext cx="7380514" cy="5342739"/>
          </a:xfrm>
          <a:prstGeom prst="rect">
            <a:avLst/>
          </a:prstGeom>
        </p:spPr>
      </p:pic>
    </p:spTree>
    <p:extLst>
      <p:ext uri="{BB962C8B-B14F-4D97-AF65-F5344CB8AC3E}">
        <p14:creationId xmlns:p14="http://schemas.microsoft.com/office/powerpoint/2010/main" val="630948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Programando la opción salir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7" name="Marcador de contenido 2"/>
          <p:cNvSpPr>
            <a:spLocks noGrp="1"/>
          </p:cNvSpPr>
          <p:nvPr>
            <p:ph idx="1"/>
          </p:nvPr>
        </p:nvSpPr>
        <p:spPr>
          <a:xfrm>
            <a:off x="485864" y="1060904"/>
            <a:ext cx="11166203" cy="2613708"/>
          </a:xfrm>
        </p:spPr>
        <p:txBody>
          <a:bodyPr>
            <a:normAutofit/>
          </a:bodyPr>
          <a:lstStyle/>
          <a:p>
            <a:pPr marL="0" indent="0" algn="just">
              <a:buNone/>
            </a:pPr>
            <a:r>
              <a:rPr lang="es-CO" dirty="0" smtClean="0"/>
              <a:t>Darle la funcionalidad a una opción de un submenú resulta clave para el desarrollo de la GUI, en el caso de la opción Salir se usaran métodos propios heredados por la ventana principal cuando se crea el objeto  (.</a:t>
            </a:r>
            <a:r>
              <a:rPr lang="es-CO" dirty="0" err="1" smtClean="0"/>
              <a:t>quit</a:t>
            </a:r>
            <a:r>
              <a:rPr lang="es-CO" dirty="0" smtClean="0"/>
              <a:t>(), .</a:t>
            </a:r>
            <a:r>
              <a:rPr lang="es-CO" dirty="0" err="1" smtClean="0"/>
              <a:t>destroy</a:t>
            </a:r>
            <a:r>
              <a:rPr lang="es-CO" dirty="0" smtClean="0"/>
              <a:t>() y finalmente cerrar la aplicación </a:t>
            </a:r>
            <a:r>
              <a:rPr lang="es-CO" dirty="0" err="1" smtClean="0"/>
              <a:t>sys.quit</a:t>
            </a:r>
            <a:r>
              <a:rPr lang="es-CO" dirty="0" smtClean="0"/>
              <a:t>()). </a:t>
            </a:r>
            <a:endParaRPr lang="es-CO" dirty="0"/>
          </a:p>
        </p:txBody>
      </p:sp>
      <p:pic>
        <p:nvPicPr>
          <p:cNvPr id="3" name="Imagen 2"/>
          <p:cNvPicPr>
            <a:picLocks noChangeAspect="1"/>
          </p:cNvPicPr>
          <p:nvPr/>
        </p:nvPicPr>
        <p:blipFill rotWithShape="1">
          <a:blip r:embed="rId2"/>
          <a:srcRect l="5959" t="39554" r="67737" b="49018"/>
          <a:stretch/>
        </p:blipFill>
        <p:spPr>
          <a:xfrm>
            <a:off x="687066" y="2345014"/>
            <a:ext cx="3422470" cy="836024"/>
          </a:xfrm>
          <a:prstGeom prst="rect">
            <a:avLst/>
          </a:prstGeom>
        </p:spPr>
      </p:pic>
      <p:pic>
        <p:nvPicPr>
          <p:cNvPr id="8" name="Imagen 7"/>
          <p:cNvPicPr>
            <a:picLocks noChangeAspect="1"/>
          </p:cNvPicPr>
          <p:nvPr/>
        </p:nvPicPr>
        <p:blipFill rotWithShape="1">
          <a:blip r:embed="rId3"/>
          <a:srcRect l="6561" t="14732" r="51272" b="31339"/>
          <a:stretch/>
        </p:blipFill>
        <p:spPr>
          <a:xfrm>
            <a:off x="5400217" y="2459198"/>
            <a:ext cx="5486400" cy="3944983"/>
          </a:xfrm>
          <a:prstGeom prst="rect">
            <a:avLst/>
          </a:prstGeom>
        </p:spPr>
      </p:pic>
      <p:pic>
        <p:nvPicPr>
          <p:cNvPr id="9" name="Imagen 8"/>
          <p:cNvPicPr>
            <a:picLocks noChangeAspect="1"/>
          </p:cNvPicPr>
          <p:nvPr/>
        </p:nvPicPr>
        <p:blipFill rotWithShape="1">
          <a:blip r:embed="rId4"/>
          <a:srcRect l="6159" t="18661" r="65529" b="69375"/>
          <a:stretch/>
        </p:blipFill>
        <p:spPr>
          <a:xfrm>
            <a:off x="687066" y="4164184"/>
            <a:ext cx="3683726" cy="875212"/>
          </a:xfrm>
          <a:prstGeom prst="rect">
            <a:avLst/>
          </a:prstGeom>
        </p:spPr>
      </p:pic>
    </p:spTree>
    <p:extLst>
      <p:ext uri="{BB962C8B-B14F-4D97-AF65-F5344CB8AC3E}">
        <p14:creationId xmlns:p14="http://schemas.microsoft.com/office/powerpoint/2010/main" val="2570677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smtClean="0"/>
              <a:t>Agregar un icono y componentes o widgets a la </a:t>
            </a:r>
            <a:r>
              <a:rPr lang="es-CO" dirty="0" err="1" smtClean="0"/>
              <a:t>gui</a:t>
            </a:r>
            <a:endParaRPr lang="es-CO" dirty="0"/>
          </a:p>
        </p:txBody>
      </p:sp>
      <p:pic>
        <p:nvPicPr>
          <p:cNvPr id="3" name="Imagen 2"/>
          <p:cNvPicPr>
            <a:picLocks noChangeAspect="1"/>
          </p:cNvPicPr>
          <p:nvPr/>
        </p:nvPicPr>
        <p:blipFill rotWithShape="1">
          <a:blip r:embed="rId2"/>
          <a:srcRect l="5859" t="11339" r="17639" b="19553"/>
          <a:stretch/>
        </p:blipFill>
        <p:spPr>
          <a:xfrm>
            <a:off x="444139" y="862147"/>
            <a:ext cx="11390811" cy="5785098"/>
          </a:xfrm>
          <a:prstGeom prst="rect">
            <a:avLst/>
          </a:prstGeom>
        </p:spPr>
      </p:pic>
    </p:spTree>
    <p:extLst>
      <p:ext uri="{BB962C8B-B14F-4D97-AF65-F5344CB8AC3E}">
        <p14:creationId xmlns:p14="http://schemas.microsoft.com/office/powerpoint/2010/main" val="2622158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Aplicando </a:t>
            </a:r>
            <a:r>
              <a:rPr lang="es-CO" dirty="0" err="1" smtClean="0"/>
              <a:t>poo</a:t>
            </a:r>
            <a:r>
              <a:rPr lang="es-CO" dirty="0" smtClean="0"/>
              <a:t>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 name="Marcador de contenido 2"/>
          <p:cNvSpPr>
            <a:spLocks noGrp="1"/>
          </p:cNvSpPr>
          <p:nvPr>
            <p:ph idx="1"/>
          </p:nvPr>
        </p:nvSpPr>
        <p:spPr>
          <a:xfrm>
            <a:off x="668744" y="2602321"/>
            <a:ext cx="11166203" cy="2613708"/>
          </a:xfrm>
        </p:spPr>
        <p:txBody>
          <a:bodyPr>
            <a:normAutofit/>
          </a:bodyPr>
          <a:lstStyle/>
          <a:p>
            <a:pPr marL="0" indent="0" algn="just">
              <a:buNone/>
            </a:pPr>
            <a:r>
              <a:rPr lang="es-CO" dirty="0" smtClean="0"/>
              <a:t>Con la estructura de código trabajada hasta este punto el </a:t>
            </a:r>
            <a:r>
              <a:rPr lang="es-CO" dirty="0" err="1" smtClean="0"/>
              <a:t>reuso</a:t>
            </a:r>
            <a:r>
              <a:rPr lang="es-CO" dirty="0" smtClean="0"/>
              <a:t> de código no es posible por lo cual  es muy común que se encuentre aplicaciones donde se repiten rutinas, para optimizar el código se sugiere utilizar POO.</a:t>
            </a:r>
            <a:endParaRPr lang="es-CO" dirty="0"/>
          </a:p>
        </p:txBody>
      </p:sp>
    </p:spTree>
    <p:extLst>
      <p:ext uri="{BB962C8B-B14F-4D97-AF65-F5344CB8AC3E}">
        <p14:creationId xmlns:p14="http://schemas.microsoft.com/office/powerpoint/2010/main" val="1817895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Aplicando </a:t>
            </a:r>
            <a:r>
              <a:rPr lang="es-CO" dirty="0" err="1" smtClean="0"/>
              <a:t>poo</a:t>
            </a:r>
            <a:r>
              <a:rPr lang="es-CO" dirty="0" smtClean="0"/>
              <a:t>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p:cNvPicPr>
            <a:picLocks noChangeAspect="1"/>
          </p:cNvPicPr>
          <p:nvPr/>
        </p:nvPicPr>
        <p:blipFill rotWithShape="1">
          <a:blip r:embed="rId2"/>
          <a:srcRect l="1843" t="7768" r="32095" b="18125"/>
          <a:stretch/>
        </p:blipFill>
        <p:spPr>
          <a:xfrm>
            <a:off x="1783442" y="953589"/>
            <a:ext cx="8314145" cy="5421086"/>
          </a:xfrm>
          <a:prstGeom prst="rect">
            <a:avLst/>
          </a:prstGeom>
        </p:spPr>
      </p:pic>
    </p:spTree>
    <p:extLst>
      <p:ext uri="{BB962C8B-B14F-4D97-AF65-F5344CB8AC3E}">
        <p14:creationId xmlns:p14="http://schemas.microsoft.com/office/powerpoint/2010/main" val="2159162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Aplicando </a:t>
            </a:r>
            <a:r>
              <a:rPr lang="es-CO" dirty="0" err="1" smtClean="0"/>
              <a:t>poo</a:t>
            </a:r>
            <a:r>
              <a:rPr lang="es-CO" dirty="0" smtClean="0"/>
              <a:t>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p:cNvPicPr>
            <a:picLocks noChangeAspect="1"/>
          </p:cNvPicPr>
          <p:nvPr/>
        </p:nvPicPr>
        <p:blipFill rotWithShape="1">
          <a:blip r:embed="rId2"/>
          <a:srcRect l="1743" t="7589" r="24063" b="18125"/>
          <a:stretch/>
        </p:blipFill>
        <p:spPr>
          <a:xfrm>
            <a:off x="1291409" y="901336"/>
            <a:ext cx="9653452" cy="5434150"/>
          </a:xfrm>
          <a:prstGeom prst="rect">
            <a:avLst/>
          </a:prstGeom>
        </p:spPr>
      </p:pic>
    </p:spTree>
    <p:extLst>
      <p:ext uri="{BB962C8B-B14F-4D97-AF65-F5344CB8AC3E}">
        <p14:creationId xmlns:p14="http://schemas.microsoft.com/office/powerpoint/2010/main" val="1554684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Aplicando </a:t>
            </a:r>
            <a:r>
              <a:rPr lang="es-CO" dirty="0" err="1" smtClean="0"/>
              <a:t>poo</a:t>
            </a:r>
            <a:r>
              <a:rPr lang="es-CO" dirty="0" smtClean="0"/>
              <a:t>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p:cNvPicPr>
            <a:picLocks noChangeAspect="1"/>
          </p:cNvPicPr>
          <p:nvPr/>
        </p:nvPicPr>
        <p:blipFill rotWithShape="1">
          <a:blip r:embed="rId2"/>
          <a:srcRect l="2043" t="8125" r="23462" b="56696"/>
          <a:stretch/>
        </p:blipFill>
        <p:spPr>
          <a:xfrm>
            <a:off x="574766" y="1854926"/>
            <a:ext cx="10971007" cy="3396343"/>
          </a:xfrm>
          <a:prstGeom prst="rect">
            <a:avLst/>
          </a:prstGeom>
        </p:spPr>
      </p:pic>
    </p:spTree>
    <p:extLst>
      <p:ext uri="{BB962C8B-B14F-4D97-AF65-F5344CB8AC3E}">
        <p14:creationId xmlns:p14="http://schemas.microsoft.com/office/powerpoint/2010/main" val="3147407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Uso de tabuladores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sp>
        <p:nvSpPr>
          <p:cNvPr id="7" name="Marcador de contenido 2"/>
          <p:cNvSpPr>
            <a:spLocks noGrp="1"/>
          </p:cNvSpPr>
          <p:nvPr>
            <p:ph idx="1"/>
          </p:nvPr>
        </p:nvSpPr>
        <p:spPr>
          <a:xfrm>
            <a:off x="720995" y="1660481"/>
            <a:ext cx="11166203" cy="1043530"/>
          </a:xfrm>
        </p:spPr>
        <p:txBody>
          <a:bodyPr>
            <a:normAutofit fontScale="92500" lnSpcReduction="20000"/>
          </a:bodyPr>
          <a:lstStyle/>
          <a:p>
            <a:pPr marL="0" indent="0" algn="just">
              <a:buNone/>
            </a:pPr>
            <a:r>
              <a:rPr lang="es-CO" dirty="0" smtClean="0"/>
              <a:t>Los tabuladores son conjuntos </a:t>
            </a:r>
            <a:r>
              <a:rPr lang="es-CO" dirty="0"/>
              <a:t>de Fichas (</a:t>
            </a:r>
            <a:r>
              <a:rPr lang="es-CO" dirty="0" smtClean="0"/>
              <a:t>Paneles), </a:t>
            </a:r>
            <a:r>
              <a:rPr lang="es-CO" dirty="0"/>
              <a:t>cada uno de los cuales actúa como </a:t>
            </a:r>
            <a:r>
              <a:rPr lang="es-CO" dirty="0" smtClean="0"/>
              <a:t>contenedor “</a:t>
            </a:r>
            <a:r>
              <a:rPr lang="es-CO" dirty="0" err="1" smtClean="0"/>
              <a:t>Frame</a:t>
            </a:r>
            <a:r>
              <a:rPr lang="es-CO" dirty="0" smtClean="0"/>
              <a:t>” de </a:t>
            </a:r>
            <a:r>
              <a:rPr lang="es-CO" dirty="0"/>
              <a:t>otros </a:t>
            </a:r>
            <a:r>
              <a:rPr lang="es-CO" dirty="0" smtClean="0"/>
              <a:t>componentes, para crear tabuladores se hace uso del método Notebook de la clase </a:t>
            </a:r>
            <a:r>
              <a:rPr lang="es-CO" dirty="0" err="1" smtClean="0"/>
              <a:t>ttk</a:t>
            </a:r>
            <a:endParaRPr lang="es-CO" dirty="0"/>
          </a:p>
        </p:txBody>
      </p:sp>
      <p:pic>
        <p:nvPicPr>
          <p:cNvPr id="1026" name="Picture 2" descr="Panel de pestañas (Notebook) en Tcl/Tk (tkinter) - Recursos Pyth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73093" y="3047683"/>
            <a:ext cx="5722711" cy="286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2383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Creando tabuladores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5" name="Imagen 4"/>
          <p:cNvPicPr>
            <a:picLocks noChangeAspect="1"/>
          </p:cNvPicPr>
          <p:nvPr/>
        </p:nvPicPr>
        <p:blipFill rotWithShape="1">
          <a:blip r:embed="rId2"/>
          <a:srcRect l="5357" t="11160" r="13221" b="17410"/>
          <a:stretch/>
        </p:blipFill>
        <p:spPr>
          <a:xfrm>
            <a:off x="809897" y="1053331"/>
            <a:ext cx="10593977" cy="5225144"/>
          </a:xfrm>
          <a:prstGeom prst="rect">
            <a:avLst/>
          </a:prstGeom>
        </p:spPr>
      </p:pic>
    </p:spTree>
    <p:extLst>
      <p:ext uri="{BB962C8B-B14F-4D97-AF65-F5344CB8AC3E}">
        <p14:creationId xmlns:p14="http://schemas.microsoft.com/office/powerpoint/2010/main" val="42778296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Agregando mas de un tabulador en una ventana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7" name="Imagen 6"/>
          <p:cNvPicPr>
            <a:picLocks noChangeAspect="1"/>
          </p:cNvPicPr>
          <p:nvPr/>
        </p:nvPicPr>
        <p:blipFill rotWithShape="1">
          <a:blip r:embed="rId2"/>
          <a:srcRect l="5357" t="10624" r="13020" b="17054"/>
          <a:stretch/>
        </p:blipFill>
        <p:spPr>
          <a:xfrm>
            <a:off x="538117" y="1053331"/>
            <a:ext cx="11388271" cy="5673124"/>
          </a:xfrm>
          <a:prstGeom prst="rect">
            <a:avLst/>
          </a:prstGeom>
        </p:spPr>
      </p:pic>
    </p:spTree>
    <p:extLst>
      <p:ext uri="{BB962C8B-B14F-4D97-AF65-F5344CB8AC3E}">
        <p14:creationId xmlns:p14="http://schemas.microsoft.com/office/powerpoint/2010/main" val="635312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Agregando mas de un tabulador en una ventana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4" name="Imagen 3"/>
          <p:cNvPicPr>
            <a:picLocks noChangeAspect="1"/>
          </p:cNvPicPr>
          <p:nvPr/>
        </p:nvPicPr>
        <p:blipFill rotWithShape="1">
          <a:blip r:embed="rId2"/>
          <a:srcRect l="11983" t="20803" r="44344" b="23839"/>
          <a:stretch/>
        </p:blipFill>
        <p:spPr>
          <a:xfrm>
            <a:off x="1802674" y="1053331"/>
            <a:ext cx="7968343" cy="5678591"/>
          </a:xfrm>
          <a:prstGeom prst="rect">
            <a:avLst/>
          </a:prstGeom>
        </p:spPr>
      </p:pic>
    </p:spTree>
    <p:extLst>
      <p:ext uri="{BB962C8B-B14F-4D97-AF65-F5344CB8AC3E}">
        <p14:creationId xmlns:p14="http://schemas.microsoft.com/office/powerpoint/2010/main" val="1615937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Agregando mas de un tabulador en una ventana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5" name="Imagen 4"/>
          <p:cNvPicPr>
            <a:picLocks noChangeAspect="1"/>
          </p:cNvPicPr>
          <p:nvPr/>
        </p:nvPicPr>
        <p:blipFill rotWithShape="1">
          <a:blip r:embed="rId2"/>
          <a:srcRect l="12384" t="20625" r="44244" b="24911"/>
          <a:stretch/>
        </p:blipFill>
        <p:spPr>
          <a:xfrm>
            <a:off x="1972492" y="1201783"/>
            <a:ext cx="7524206" cy="5312228"/>
          </a:xfrm>
          <a:prstGeom prst="rect">
            <a:avLst/>
          </a:prstGeom>
        </p:spPr>
      </p:pic>
    </p:spTree>
    <p:extLst>
      <p:ext uri="{BB962C8B-B14F-4D97-AF65-F5344CB8AC3E}">
        <p14:creationId xmlns:p14="http://schemas.microsoft.com/office/powerpoint/2010/main" val="1477887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err="1" smtClean="0"/>
              <a:t>Scrolledtext</a:t>
            </a:r>
            <a:r>
              <a:rPr lang="es-CO" dirty="0" smtClean="0"/>
              <a:t>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sp>
        <p:nvSpPr>
          <p:cNvPr id="7" name="Marcador de contenido 2"/>
          <p:cNvSpPr>
            <a:spLocks noGrp="1"/>
          </p:cNvSpPr>
          <p:nvPr>
            <p:ph idx="1"/>
          </p:nvPr>
        </p:nvSpPr>
        <p:spPr>
          <a:xfrm>
            <a:off x="215900" y="894857"/>
            <a:ext cx="11166203" cy="1043530"/>
          </a:xfrm>
        </p:spPr>
        <p:txBody>
          <a:bodyPr>
            <a:normAutofit fontScale="92500"/>
          </a:bodyPr>
          <a:lstStyle/>
          <a:p>
            <a:pPr marL="0" indent="0" algn="just">
              <a:buNone/>
            </a:pPr>
            <a:r>
              <a:rPr lang="es-CO" dirty="0" smtClean="0"/>
              <a:t>Los </a:t>
            </a:r>
            <a:r>
              <a:rPr lang="es-CO" dirty="0" err="1" smtClean="0"/>
              <a:t>scrolledtext</a:t>
            </a:r>
            <a:r>
              <a:rPr lang="es-CO" dirty="0" smtClean="0"/>
              <a:t> es un modulo que acompaña a los cuadros de texto y permite añadir una barra que desplazara el texto según sea necesario, este modulo debe ser importado de la librería </a:t>
            </a:r>
            <a:r>
              <a:rPr lang="es-CO" dirty="0" err="1" smtClean="0"/>
              <a:t>tkinter</a:t>
            </a:r>
            <a:r>
              <a:rPr lang="es-CO" dirty="0" smtClean="0"/>
              <a:t>.</a:t>
            </a:r>
            <a:endParaRPr lang="es-CO" dirty="0"/>
          </a:p>
        </p:txBody>
      </p:sp>
      <p:pic>
        <p:nvPicPr>
          <p:cNvPr id="9" name="Imagen 8"/>
          <p:cNvPicPr>
            <a:picLocks noChangeAspect="1"/>
          </p:cNvPicPr>
          <p:nvPr/>
        </p:nvPicPr>
        <p:blipFill rotWithShape="1">
          <a:blip r:embed="rId2"/>
          <a:srcRect l="5457" t="11160" r="-533" b="18661"/>
          <a:stretch/>
        </p:blipFill>
        <p:spPr>
          <a:xfrm>
            <a:off x="377008" y="1779913"/>
            <a:ext cx="11410043" cy="4735108"/>
          </a:xfrm>
          <a:prstGeom prst="rect">
            <a:avLst/>
          </a:prstGeom>
        </p:spPr>
      </p:pic>
    </p:spTree>
    <p:extLst>
      <p:ext uri="{BB962C8B-B14F-4D97-AF65-F5344CB8AC3E}">
        <p14:creationId xmlns:p14="http://schemas.microsoft.com/office/powerpoint/2010/main" val="275365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err="1" smtClean="0"/>
              <a:t>Gui</a:t>
            </a:r>
            <a:r>
              <a:rPr lang="es-CO" dirty="0" smtClean="0"/>
              <a:t> con botón e icono personalizado</a:t>
            </a:r>
            <a:endParaRPr lang="es-CO" dirty="0"/>
          </a:p>
        </p:txBody>
      </p:sp>
      <p:pic>
        <p:nvPicPr>
          <p:cNvPr id="4" name="Imagen 3"/>
          <p:cNvPicPr>
            <a:picLocks noChangeAspect="1"/>
          </p:cNvPicPr>
          <p:nvPr/>
        </p:nvPicPr>
        <p:blipFill rotWithShape="1">
          <a:blip r:embed="rId2"/>
          <a:srcRect b="15501"/>
          <a:stretch/>
        </p:blipFill>
        <p:spPr>
          <a:xfrm>
            <a:off x="627016" y="1015565"/>
            <a:ext cx="10923067" cy="5189291"/>
          </a:xfrm>
          <a:prstGeom prst="rect">
            <a:avLst/>
          </a:prstGeom>
        </p:spPr>
      </p:pic>
    </p:spTree>
    <p:extLst>
      <p:ext uri="{BB962C8B-B14F-4D97-AF65-F5344CB8AC3E}">
        <p14:creationId xmlns:p14="http://schemas.microsoft.com/office/powerpoint/2010/main" val="5899609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err="1" smtClean="0"/>
              <a:t>Scrolledtext</a:t>
            </a:r>
            <a:r>
              <a:rPr lang="es-CO" dirty="0" smtClean="0"/>
              <a:t>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9" name="Imagen 8"/>
          <p:cNvPicPr>
            <a:picLocks noChangeAspect="1"/>
          </p:cNvPicPr>
          <p:nvPr/>
        </p:nvPicPr>
        <p:blipFill rotWithShape="1">
          <a:blip r:embed="rId2"/>
          <a:srcRect l="12184" t="20447" r="44244" b="25267"/>
          <a:stretch/>
        </p:blipFill>
        <p:spPr>
          <a:xfrm>
            <a:off x="1907175" y="809898"/>
            <a:ext cx="8334104" cy="5837716"/>
          </a:xfrm>
          <a:prstGeom prst="rect">
            <a:avLst/>
          </a:prstGeom>
        </p:spPr>
      </p:pic>
    </p:spTree>
    <p:extLst>
      <p:ext uri="{BB962C8B-B14F-4D97-AF65-F5344CB8AC3E}">
        <p14:creationId xmlns:p14="http://schemas.microsoft.com/office/powerpoint/2010/main" val="3515765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err="1" smtClean="0"/>
              <a:t>Datalist</a:t>
            </a:r>
            <a:r>
              <a:rPr lang="es-CO" dirty="0" smtClean="0"/>
              <a:t> o </a:t>
            </a:r>
            <a:r>
              <a:rPr lang="es-CO" dirty="0" err="1" smtClean="0"/>
              <a:t>combobox</a:t>
            </a:r>
            <a:r>
              <a:rPr lang="es-CO" dirty="0" smtClean="0"/>
              <a:t>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sp>
        <p:nvSpPr>
          <p:cNvPr id="7" name="Marcador de contenido 2"/>
          <p:cNvSpPr>
            <a:spLocks noGrp="1"/>
          </p:cNvSpPr>
          <p:nvPr>
            <p:ph idx="1"/>
          </p:nvPr>
        </p:nvSpPr>
        <p:spPr>
          <a:xfrm>
            <a:off x="215900" y="894857"/>
            <a:ext cx="11166203" cy="1043530"/>
          </a:xfrm>
        </p:spPr>
        <p:txBody>
          <a:bodyPr>
            <a:normAutofit/>
          </a:bodyPr>
          <a:lstStyle/>
          <a:p>
            <a:pPr marL="0" indent="0" algn="just">
              <a:buNone/>
            </a:pPr>
            <a:r>
              <a:rPr lang="es-CO" dirty="0" smtClean="0"/>
              <a:t>Los </a:t>
            </a:r>
            <a:r>
              <a:rPr lang="es-CO" dirty="0" err="1" smtClean="0"/>
              <a:t>datalist</a:t>
            </a:r>
            <a:r>
              <a:rPr lang="es-CO" dirty="0" smtClean="0"/>
              <a:t> o </a:t>
            </a:r>
            <a:r>
              <a:rPr lang="es-CO" dirty="0" err="1" smtClean="0"/>
              <a:t>combobox</a:t>
            </a:r>
            <a:r>
              <a:rPr lang="es-CO" dirty="0" smtClean="0"/>
              <a:t> permite generar un menú desplegable para seleccionar opciones de dicho menú.</a:t>
            </a:r>
            <a:endParaRPr lang="es-CO" dirty="0"/>
          </a:p>
        </p:txBody>
      </p:sp>
      <p:pic>
        <p:nvPicPr>
          <p:cNvPr id="4" name="Imagen 3"/>
          <p:cNvPicPr>
            <a:picLocks noChangeAspect="1"/>
          </p:cNvPicPr>
          <p:nvPr/>
        </p:nvPicPr>
        <p:blipFill rotWithShape="1">
          <a:blip r:embed="rId2"/>
          <a:srcRect l="5758" t="11697" r="9708" b="32232"/>
          <a:stretch/>
        </p:blipFill>
        <p:spPr>
          <a:xfrm>
            <a:off x="215900" y="1779913"/>
            <a:ext cx="11795555" cy="4398818"/>
          </a:xfrm>
          <a:prstGeom prst="rect">
            <a:avLst/>
          </a:prstGeom>
        </p:spPr>
      </p:pic>
    </p:spTree>
    <p:extLst>
      <p:ext uri="{BB962C8B-B14F-4D97-AF65-F5344CB8AC3E}">
        <p14:creationId xmlns:p14="http://schemas.microsoft.com/office/powerpoint/2010/main" val="1202166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900" y="0"/>
            <a:ext cx="11250205" cy="1037456"/>
          </a:xfrm>
        </p:spPr>
        <p:txBody>
          <a:bodyPr>
            <a:normAutofit/>
          </a:bodyPr>
          <a:lstStyle/>
          <a:p>
            <a:r>
              <a:rPr lang="es-CO" dirty="0" err="1" smtClean="0"/>
              <a:t>Datalist</a:t>
            </a:r>
            <a:r>
              <a:rPr lang="es-CO" dirty="0" smtClean="0"/>
              <a:t> o </a:t>
            </a:r>
            <a:r>
              <a:rPr lang="es-CO" dirty="0" err="1" smtClean="0"/>
              <a:t>combobox</a:t>
            </a:r>
            <a:r>
              <a:rPr lang="es-CO" dirty="0" smtClean="0"/>
              <a:t>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8" name="Imagen 7"/>
          <p:cNvPicPr>
            <a:picLocks noChangeAspect="1"/>
          </p:cNvPicPr>
          <p:nvPr/>
        </p:nvPicPr>
        <p:blipFill rotWithShape="1">
          <a:blip r:embed="rId2"/>
          <a:srcRect l="4553" t="7589" r="51975" b="38125"/>
          <a:stretch/>
        </p:blipFill>
        <p:spPr>
          <a:xfrm>
            <a:off x="2129244" y="1037456"/>
            <a:ext cx="7667897" cy="5383467"/>
          </a:xfrm>
          <a:prstGeom prst="rect">
            <a:avLst/>
          </a:prstGeom>
        </p:spPr>
      </p:pic>
    </p:spTree>
    <p:extLst>
      <p:ext uri="{BB962C8B-B14F-4D97-AF65-F5344CB8AC3E}">
        <p14:creationId xmlns:p14="http://schemas.microsoft.com/office/powerpoint/2010/main" val="1534533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Manejo de imágenes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sp>
        <p:nvSpPr>
          <p:cNvPr id="7" name="Marcador de contenido 2"/>
          <p:cNvSpPr>
            <a:spLocks noGrp="1"/>
          </p:cNvSpPr>
          <p:nvPr>
            <p:ph idx="1"/>
          </p:nvPr>
        </p:nvSpPr>
        <p:spPr>
          <a:xfrm>
            <a:off x="215900" y="894857"/>
            <a:ext cx="11166203" cy="1043530"/>
          </a:xfrm>
        </p:spPr>
        <p:txBody>
          <a:bodyPr>
            <a:normAutofit/>
          </a:bodyPr>
          <a:lstStyle/>
          <a:p>
            <a:pPr marL="0" indent="0" algn="just">
              <a:buNone/>
            </a:pPr>
            <a:r>
              <a:rPr lang="es-CO" dirty="0" smtClean="0"/>
              <a:t>Para el manejo de imágenes se usa el </a:t>
            </a:r>
            <a:r>
              <a:rPr lang="es-CO" dirty="0" err="1" smtClean="0"/>
              <a:t>metodo</a:t>
            </a:r>
            <a:r>
              <a:rPr lang="es-CO" dirty="0" smtClean="0"/>
              <a:t> </a:t>
            </a:r>
            <a:r>
              <a:rPr lang="es-CO" dirty="0" err="1" smtClean="0"/>
              <a:t>PhotoImage</a:t>
            </a:r>
            <a:r>
              <a:rPr lang="es-CO" dirty="0" smtClean="0"/>
              <a:t> de la librería </a:t>
            </a:r>
            <a:r>
              <a:rPr lang="es-CO" dirty="0" err="1" smtClean="0"/>
              <a:t>tkinter</a:t>
            </a:r>
            <a:endParaRPr lang="es-CO" dirty="0"/>
          </a:p>
        </p:txBody>
      </p:sp>
      <p:pic>
        <p:nvPicPr>
          <p:cNvPr id="5" name="Imagen 4"/>
          <p:cNvPicPr>
            <a:picLocks noChangeAspect="1"/>
          </p:cNvPicPr>
          <p:nvPr/>
        </p:nvPicPr>
        <p:blipFill rotWithShape="1">
          <a:blip r:embed="rId2"/>
          <a:srcRect l="5658" t="11340" r="16233" b="38125"/>
          <a:stretch/>
        </p:blipFill>
        <p:spPr>
          <a:xfrm>
            <a:off x="368300" y="1779913"/>
            <a:ext cx="11491619" cy="4180115"/>
          </a:xfrm>
          <a:prstGeom prst="rect">
            <a:avLst/>
          </a:prstGeom>
        </p:spPr>
      </p:pic>
    </p:spTree>
    <p:extLst>
      <p:ext uri="{BB962C8B-B14F-4D97-AF65-F5344CB8AC3E}">
        <p14:creationId xmlns:p14="http://schemas.microsoft.com/office/powerpoint/2010/main" val="3119970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1794" y="15875"/>
            <a:ext cx="11250205" cy="1037456"/>
          </a:xfrm>
        </p:spPr>
        <p:txBody>
          <a:bodyPr>
            <a:normAutofit/>
          </a:bodyPr>
          <a:lstStyle/>
          <a:p>
            <a:r>
              <a:rPr lang="es-CO" dirty="0" smtClean="0"/>
              <a:t>BARRA DE PROGRESO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5" name="Imagen 4"/>
          <p:cNvPicPr>
            <a:picLocks noChangeAspect="1"/>
          </p:cNvPicPr>
          <p:nvPr/>
        </p:nvPicPr>
        <p:blipFill rotWithShape="1">
          <a:blip r:embed="rId2"/>
          <a:srcRect l="31058" t="15267" r="25168" b="20090"/>
          <a:stretch/>
        </p:blipFill>
        <p:spPr>
          <a:xfrm>
            <a:off x="2834638" y="1053331"/>
            <a:ext cx="6348550" cy="5271043"/>
          </a:xfrm>
          <a:prstGeom prst="rect">
            <a:avLst/>
          </a:prstGeom>
        </p:spPr>
      </p:pic>
    </p:spTree>
    <p:extLst>
      <p:ext uri="{BB962C8B-B14F-4D97-AF65-F5344CB8AC3E}">
        <p14:creationId xmlns:p14="http://schemas.microsoft.com/office/powerpoint/2010/main" val="1241503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8172" y="168275"/>
            <a:ext cx="11250205" cy="1037456"/>
          </a:xfrm>
        </p:spPr>
        <p:txBody>
          <a:bodyPr>
            <a:normAutofit/>
          </a:bodyPr>
          <a:lstStyle/>
          <a:p>
            <a:r>
              <a:rPr lang="es-CO" dirty="0" smtClean="0"/>
              <a:t>Barra de progreso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sp>
        <p:nvSpPr>
          <p:cNvPr id="8" name="Marcador de contenido 2"/>
          <p:cNvSpPr>
            <a:spLocks noGrp="1"/>
          </p:cNvSpPr>
          <p:nvPr>
            <p:ph idx="1"/>
          </p:nvPr>
        </p:nvSpPr>
        <p:spPr>
          <a:xfrm>
            <a:off x="300172" y="1205731"/>
            <a:ext cx="11166203" cy="1043530"/>
          </a:xfrm>
        </p:spPr>
        <p:txBody>
          <a:bodyPr>
            <a:normAutofit/>
          </a:bodyPr>
          <a:lstStyle/>
          <a:p>
            <a:pPr marL="0" indent="0" algn="just">
              <a:buNone/>
            </a:pPr>
            <a:r>
              <a:rPr lang="es-CO" dirty="0" smtClean="0"/>
              <a:t>Las barras de progreso permiten indicar el porcentaje de un valor determinado, para ello se usa el </a:t>
            </a:r>
            <a:r>
              <a:rPr lang="es-CO" dirty="0" err="1" smtClean="0"/>
              <a:t>metodo</a:t>
            </a:r>
            <a:r>
              <a:rPr lang="es-CO" dirty="0" smtClean="0"/>
              <a:t> </a:t>
            </a:r>
            <a:r>
              <a:rPr lang="es-CO" dirty="0" err="1" smtClean="0"/>
              <a:t>Progressbar</a:t>
            </a:r>
            <a:r>
              <a:rPr lang="es-CO" dirty="0" smtClean="0"/>
              <a:t> de la clase </a:t>
            </a:r>
            <a:r>
              <a:rPr lang="es-CO" dirty="0" err="1" smtClean="0"/>
              <a:t>ttk</a:t>
            </a:r>
            <a:r>
              <a:rPr lang="es-CO" dirty="0" smtClean="0"/>
              <a:t>.</a:t>
            </a:r>
          </a:p>
          <a:p>
            <a:pPr marL="0" indent="0" algn="just">
              <a:buNone/>
            </a:pPr>
            <a:endParaRPr lang="es-CO" dirty="0"/>
          </a:p>
        </p:txBody>
      </p:sp>
      <p:pic>
        <p:nvPicPr>
          <p:cNvPr id="9" name="Imagen 8"/>
          <p:cNvPicPr>
            <a:picLocks noChangeAspect="1"/>
          </p:cNvPicPr>
          <p:nvPr/>
        </p:nvPicPr>
        <p:blipFill rotWithShape="1">
          <a:blip r:embed="rId2"/>
          <a:srcRect l="4956" t="14911" r="1172" b="57946"/>
          <a:stretch/>
        </p:blipFill>
        <p:spPr>
          <a:xfrm>
            <a:off x="368300" y="2804990"/>
            <a:ext cx="11479711" cy="2485467"/>
          </a:xfrm>
          <a:prstGeom prst="rect">
            <a:avLst/>
          </a:prstGeom>
        </p:spPr>
      </p:pic>
    </p:spTree>
    <p:extLst>
      <p:ext uri="{BB962C8B-B14F-4D97-AF65-F5344CB8AC3E}">
        <p14:creationId xmlns:p14="http://schemas.microsoft.com/office/powerpoint/2010/main" val="2507924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8172" y="168275"/>
            <a:ext cx="11250205" cy="1037456"/>
          </a:xfrm>
        </p:spPr>
        <p:txBody>
          <a:bodyPr>
            <a:normAutofit/>
          </a:bodyPr>
          <a:lstStyle/>
          <a:p>
            <a:r>
              <a:rPr lang="es-CO" dirty="0" smtClean="0"/>
              <a:t>Barra de progreso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5" name="Imagen 4"/>
          <p:cNvPicPr>
            <a:picLocks noChangeAspect="1"/>
          </p:cNvPicPr>
          <p:nvPr/>
        </p:nvPicPr>
        <p:blipFill rotWithShape="1">
          <a:blip r:embed="rId2"/>
          <a:srcRect l="12184" t="20803" r="44444" b="24732"/>
          <a:stretch/>
        </p:blipFill>
        <p:spPr>
          <a:xfrm>
            <a:off x="2076995" y="1371599"/>
            <a:ext cx="7445828" cy="5256893"/>
          </a:xfrm>
          <a:prstGeom prst="rect">
            <a:avLst/>
          </a:prstGeom>
        </p:spPr>
      </p:pic>
    </p:spTree>
    <p:extLst>
      <p:ext uri="{BB962C8B-B14F-4D97-AF65-F5344CB8AC3E}">
        <p14:creationId xmlns:p14="http://schemas.microsoft.com/office/powerpoint/2010/main" val="3919008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8172" y="168275"/>
            <a:ext cx="11250205" cy="1037456"/>
          </a:xfrm>
        </p:spPr>
        <p:txBody>
          <a:bodyPr>
            <a:normAutofit/>
          </a:bodyPr>
          <a:lstStyle/>
          <a:p>
            <a:r>
              <a:rPr lang="es-CO" dirty="0" smtClean="0"/>
              <a:t>Animar la barra de progreso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8" name="Imagen 7"/>
          <p:cNvPicPr>
            <a:picLocks noChangeAspect="1"/>
          </p:cNvPicPr>
          <p:nvPr/>
        </p:nvPicPr>
        <p:blipFill rotWithShape="1">
          <a:blip r:embed="rId2"/>
          <a:srcRect l="6159" t="11339" r="5892" b="17589"/>
          <a:stretch/>
        </p:blipFill>
        <p:spPr>
          <a:xfrm>
            <a:off x="258172" y="1058090"/>
            <a:ext cx="11788080" cy="5355773"/>
          </a:xfrm>
          <a:prstGeom prst="rect">
            <a:avLst/>
          </a:prstGeom>
        </p:spPr>
      </p:pic>
    </p:spTree>
    <p:extLst>
      <p:ext uri="{BB962C8B-B14F-4D97-AF65-F5344CB8AC3E}">
        <p14:creationId xmlns:p14="http://schemas.microsoft.com/office/powerpoint/2010/main" val="1109703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8172" y="168275"/>
            <a:ext cx="11250205" cy="1037456"/>
          </a:xfrm>
        </p:spPr>
        <p:txBody>
          <a:bodyPr>
            <a:normAutofit/>
          </a:bodyPr>
          <a:lstStyle/>
          <a:p>
            <a:r>
              <a:rPr lang="es-CO" dirty="0" smtClean="0"/>
              <a:t>Animar la barra de progreso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5" name="Imagen 4"/>
          <p:cNvPicPr>
            <a:picLocks noChangeAspect="1"/>
          </p:cNvPicPr>
          <p:nvPr/>
        </p:nvPicPr>
        <p:blipFill rotWithShape="1">
          <a:blip r:embed="rId2"/>
          <a:srcRect l="30054" t="26161" r="26574" b="18660"/>
          <a:stretch/>
        </p:blipFill>
        <p:spPr>
          <a:xfrm>
            <a:off x="3061696" y="1205731"/>
            <a:ext cx="6931390" cy="4957869"/>
          </a:xfrm>
          <a:prstGeom prst="rect">
            <a:avLst/>
          </a:prstGeom>
        </p:spPr>
      </p:pic>
    </p:spTree>
    <p:extLst>
      <p:ext uri="{BB962C8B-B14F-4D97-AF65-F5344CB8AC3E}">
        <p14:creationId xmlns:p14="http://schemas.microsoft.com/office/powerpoint/2010/main" val="2519455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8172" y="168275"/>
            <a:ext cx="11250205" cy="1037456"/>
          </a:xfrm>
        </p:spPr>
        <p:txBody>
          <a:bodyPr>
            <a:normAutofit/>
          </a:bodyPr>
          <a:lstStyle/>
          <a:p>
            <a:r>
              <a:rPr lang="es-CO" dirty="0" smtClean="0"/>
              <a:t>Creando una calculadora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4" name="Imagen 3"/>
          <p:cNvPicPr>
            <a:picLocks noChangeAspect="1"/>
          </p:cNvPicPr>
          <p:nvPr/>
        </p:nvPicPr>
        <p:blipFill rotWithShape="1">
          <a:blip r:embed="rId2"/>
          <a:srcRect l="30355" t="26517" r="41031" b="25804"/>
          <a:stretch/>
        </p:blipFill>
        <p:spPr>
          <a:xfrm>
            <a:off x="3213462" y="1205731"/>
            <a:ext cx="5042263" cy="4723802"/>
          </a:xfrm>
          <a:prstGeom prst="rect">
            <a:avLst/>
          </a:prstGeom>
        </p:spPr>
      </p:pic>
    </p:spTree>
    <p:extLst>
      <p:ext uri="{BB962C8B-B14F-4D97-AF65-F5344CB8AC3E}">
        <p14:creationId xmlns:p14="http://schemas.microsoft.com/office/powerpoint/2010/main" val="67726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smtClean="0"/>
              <a:t>Dando funcionalidad a al botón creado</a:t>
            </a:r>
            <a:endParaRPr lang="es-CO" dirty="0"/>
          </a:p>
        </p:txBody>
      </p:sp>
      <p:pic>
        <p:nvPicPr>
          <p:cNvPr id="4" name="Imagen 3"/>
          <p:cNvPicPr>
            <a:picLocks noChangeAspect="1"/>
          </p:cNvPicPr>
          <p:nvPr/>
        </p:nvPicPr>
        <p:blipFill rotWithShape="1">
          <a:blip r:embed="rId2"/>
          <a:srcRect l="5658" t="23840" r="4586" b="51160"/>
          <a:stretch/>
        </p:blipFill>
        <p:spPr>
          <a:xfrm>
            <a:off x="287382" y="809897"/>
            <a:ext cx="11678195" cy="1828801"/>
          </a:xfrm>
          <a:prstGeom prst="rect">
            <a:avLst/>
          </a:prstGeom>
        </p:spPr>
      </p:pic>
      <p:pic>
        <p:nvPicPr>
          <p:cNvPr id="5" name="Imagen 4"/>
          <p:cNvPicPr>
            <a:picLocks noChangeAspect="1"/>
          </p:cNvPicPr>
          <p:nvPr/>
        </p:nvPicPr>
        <p:blipFill rotWithShape="1">
          <a:blip r:embed="rId3"/>
          <a:srcRect l="3348" t="61161" r="3482" b="9196"/>
          <a:stretch/>
        </p:blipFill>
        <p:spPr>
          <a:xfrm>
            <a:off x="287382" y="2638698"/>
            <a:ext cx="11678195" cy="2168435"/>
          </a:xfrm>
          <a:prstGeom prst="rect">
            <a:avLst/>
          </a:prstGeom>
        </p:spPr>
      </p:pic>
      <p:pic>
        <p:nvPicPr>
          <p:cNvPr id="6" name="Imagen 5"/>
          <p:cNvPicPr>
            <a:picLocks noChangeAspect="1"/>
          </p:cNvPicPr>
          <p:nvPr/>
        </p:nvPicPr>
        <p:blipFill rotWithShape="1">
          <a:blip r:embed="rId4"/>
          <a:srcRect l="1743" t="61339" r="3382" b="9197"/>
          <a:stretch/>
        </p:blipFill>
        <p:spPr>
          <a:xfrm>
            <a:off x="287381" y="4702627"/>
            <a:ext cx="11678195" cy="1933307"/>
          </a:xfrm>
          <a:prstGeom prst="rect">
            <a:avLst/>
          </a:prstGeom>
        </p:spPr>
      </p:pic>
    </p:spTree>
    <p:extLst>
      <p:ext uri="{BB962C8B-B14F-4D97-AF65-F5344CB8AC3E}">
        <p14:creationId xmlns:p14="http://schemas.microsoft.com/office/powerpoint/2010/main" val="925045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8172" y="168275"/>
            <a:ext cx="11250205" cy="1037456"/>
          </a:xfrm>
        </p:spPr>
        <p:txBody>
          <a:bodyPr>
            <a:normAutofit/>
          </a:bodyPr>
          <a:lstStyle/>
          <a:p>
            <a:r>
              <a:rPr lang="es-CO" dirty="0" smtClean="0"/>
              <a:t>Creando una calculadora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7" name="Imagen 6"/>
          <p:cNvPicPr>
            <a:picLocks noChangeAspect="1"/>
          </p:cNvPicPr>
          <p:nvPr/>
        </p:nvPicPr>
        <p:blipFill rotWithShape="1">
          <a:blip r:embed="rId2"/>
          <a:srcRect l="6461" t="10803" r="36513" b="42768"/>
          <a:stretch/>
        </p:blipFill>
        <p:spPr>
          <a:xfrm>
            <a:off x="1123405" y="1510531"/>
            <a:ext cx="9881612" cy="4523274"/>
          </a:xfrm>
          <a:prstGeom prst="rect">
            <a:avLst/>
          </a:prstGeom>
        </p:spPr>
      </p:pic>
    </p:spTree>
    <p:extLst>
      <p:ext uri="{BB962C8B-B14F-4D97-AF65-F5344CB8AC3E}">
        <p14:creationId xmlns:p14="http://schemas.microsoft.com/office/powerpoint/2010/main" val="2907689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8172" y="168275"/>
            <a:ext cx="11250205" cy="1037456"/>
          </a:xfrm>
        </p:spPr>
        <p:txBody>
          <a:bodyPr>
            <a:normAutofit/>
          </a:bodyPr>
          <a:lstStyle/>
          <a:p>
            <a:r>
              <a:rPr lang="es-CO" dirty="0" smtClean="0"/>
              <a:t>Creando una calculadora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4" name="Imagen 3"/>
          <p:cNvPicPr>
            <a:picLocks noChangeAspect="1"/>
          </p:cNvPicPr>
          <p:nvPr/>
        </p:nvPicPr>
        <p:blipFill rotWithShape="1">
          <a:blip r:embed="rId2"/>
          <a:srcRect l="8569" t="12767" r="10008" b="52947"/>
          <a:stretch/>
        </p:blipFill>
        <p:spPr>
          <a:xfrm>
            <a:off x="494844" y="1825275"/>
            <a:ext cx="11421633" cy="2704012"/>
          </a:xfrm>
          <a:prstGeom prst="rect">
            <a:avLst/>
          </a:prstGeom>
        </p:spPr>
      </p:pic>
    </p:spTree>
    <p:extLst>
      <p:ext uri="{BB962C8B-B14F-4D97-AF65-F5344CB8AC3E}">
        <p14:creationId xmlns:p14="http://schemas.microsoft.com/office/powerpoint/2010/main" val="3684349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Creando una calculadora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5" name="Imagen 4"/>
          <p:cNvPicPr>
            <a:picLocks noChangeAspect="1"/>
          </p:cNvPicPr>
          <p:nvPr/>
        </p:nvPicPr>
        <p:blipFill rotWithShape="1">
          <a:blip r:embed="rId2"/>
          <a:srcRect l="11079" t="18482" r="370" b="14732"/>
          <a:stretch/>
        </p:blipFill>
        <p:spPr>
          <a:xfrm>
            <a:off x="368300" y="766466"/>
            <a:ext cx="11521441" cy="4607140"/>
          </a:xfrm>
          <a:prstGeom prst="rect">
            <a:avLst/>
          </a:prstGeom>
        </p:spPr>
      </p:pic>
      <p:sp>
        <p:nvSpPr>
          <p:cNvPr id="7" name="CuadroTexto 6"/>
          <p:cNvSpPr txBox="1"/>
          <p:nvPr/>
        </p:nvSpPr>
        <p:spPr>
          <a:xfrm>
            <a:off x="368299" y="5556482"/>
            <a:ext cx="11521441" cy="1200329"/>
          </a:xfrm>
          <a:prstGeom prst="rect">
            <a:avLst/>
          </a:prstGeom>
          <a:noFill/>
        </p:spPr>
        <p:txBody>
          <a:bodyPr wrap="square" rtlCol="0">
            <a:spAutoFit/>
          </a:bodyPr>
          <a:lstStyle/>
          <a:p>
            <a:pPr algn="just"/>
            <a:r>
              <a:rPr lang="es-CO" dirty="0" smtClean="0"/>
              <a:t>A través del atributo “</a:t>
            </a:r>
            <a:r>
              <a:rPr lang="es-CO" dirty="0" err="1" smtClean="0"/>
              <a:t>command</a:t>
            </a:r>
            <a:r>
              <a:rPr lang="es-CO" dirty="0" smtClean="0"/>
              <a:t>” se le asigna una acción a un botón que será ejecutada una vez el mismo sea obturado, para este caso se hace mediante una función anónima usando “lambda”, esto permite que si y solo si la función relacionada sea ejecutada cuando se obture el botón; si no se usa esta estructura solo con la creación del botón la función seria ejecutada.</a:t>
            </a:r>
            <a:endParaRPr lang="es-CO" dirty="0"/>
          </a:p>
        </p:txBody>
      </p:sp>
    </p:spTree>
    <p:extLst>
      <p:ext uri="{BB962C8B-B14F-4D97-AF65-F5344CB8AC3E}">
        <p14:creationId xmlns:p14="http://schemas.microsoft.com/office/powerpoint/2010/main" val="575307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Creando una calculadora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4" name="Imagen 3"/>
          <p:cNvPicPr>
            <a:picLocks noChangeAspect="1"/>
          </p:cNvPicPr>
          <p:nvPr/>
        </p:nvPicPr>
        <p:blipFill rotWithShape="1">
          <a:blip r:embed="rId2"/>
          <a:srcRect l="10779" t="18839" r="3180" b="34375"/>
          <a:stretch/>
        </p:blipFill>
        <p:spPr>
          <a:xfrm>
            <a:off x="548641" y="1698172"/>
            <a:ext cx="11194868" cy="3422469"/>
          </a:xfrm>
          <a:prstGeom prst="rect">
            <a:avLst/>
          </a:prstGeom>
        </p:spPr>
      </p:pic>
    </p:spTree>
    <p:extLst>
      <p:ext uri="{BB962C8B-B14F-4D97-AF65-F5344CB8AC3E}">
        <p14:creationId xmlns:p14="http://schemas.microsoft.com/office/powerpoint/2010/main" val="929898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Creando una calculadora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8" name="Imagen 7"/>
          <p:cNvPicPr>
            <a:picLocks noChangeAspect="1"/>
          </p:cNvPicPr>
          <p:nvPr/>
        </p:nvPicPr>
        <p:blipFill rotWithShape="1">
          <a:blip r:embed="rId2"/>
          <a:srcRect l="7565" t="20090" r="169" b="19732"/>
          <a:stretch/>
        </p:blipFill>
        <p:spPr>
          <a:xfrm>
            <a:off x="63500" y="1383164"/>
            <a:ext cx="12004766" cy="4402184"/>
          </a:xfrm>
          <a:prstGeom prst="rect">
            <a:avLst/>
          </a:prstGeom>
        </p:spPr>
      </p:pic>
    </p:spTree>
    <p:extLst>
      <p:ext uri="{BB962C8B-B14F-4D97-AF65-F5344CB8AC3E}">
        <p14:creationId xmlns:p14="http://schemas.microsoft.com/office/powerpoint/2010/main" val="1696083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Creando editor de texto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sp>
        <p:nvSpPr>
          <p:cNvPr id="4" name="CuadroTexto 3"/>
          <p:cNvSpPr txBox="1"/>
          <p:nvPr/>
        </p:nvSpPr>
        <p:spPr>
          <a:xfrm>
            <a:off x="888274" y="2444733"/>
            <a:ext cx="10620103" cy="1754326"/>
          </a:xfrm>
          <a:prstGeom prst="rect">
            <a:avLst/>
          </a:prstGeom>
          <a:noFill/>
        </p:spPr>
        <p:txBody>
          <a:bodyPr wrap="square" rtlCol="0">
            <a:spAutoFit/>
          </a:bodyPr>
          <a:lstStyle/>
          <a:p>
            <a:pPr algn="just"/>
            <a:r>
              <a:rPr lang="es-CO" dirty="0" smtClean="0"/>
              <a:t>Parta la creación del editor de texto se usara el modulo “</a:t>
            </a:r>
            <a:r>
              <a:rPr lang="es-CO" dirty="0" err="1" smtClean="0"/>
              <a:t>FileDialog</a:t>
            </a:r>
            <a:r>
              <a:rPr lang="es-CO" dirty="0" smtClean="0"/>
              <a:t>” el cual permite abrir ventanas emergentes para abrir archivos, guardar archivos nuevos o almacenar cambios en un archivos existentes en la maquina.</a:t>
            </a:r>
          </a:p>
          <a:p>
            <a:pPr algn="just"/>
            <a:endParaRPr lang="es-CO" dirty="0"/>
          </a:p>
          <a:p>
            <a:pPr algn="just"/>
            <a:r>
              <a:rPr lang="es-CO" dirty="0" smtClean="0"/>
              <a:t>La aplicación diseñada contara con una distribución fila columna con unos tamaños </a:t>
            </a:r>
            <a:r>
              <a:rPr lang="es-CO" dirty="0" err="1" smtClean="0"/>
              <a:t>minimos</a:t>
            </a:r>
            <a:r>
              <a:rPr lang="es-CO" dirty="0" smtClean="0"/>
              <a:t> definidos.</a:t>
            </a:r>
            <a:endParaRPr lang="es-CO" dirty="0"/>
          </a:p>
        </p:txBody>
      </p:sp>
    </p:spTree>
    <p:extLst>
      <p:ext uri="{BB962C8B-B14F-4D97-AF65-F5344CB8AC3E}">
        <p14:creationId xmlns:p14="http://schemas.microsoft.com/office/powerpoint/2010/main" val="97083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Creando editor de texto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5" name="Imagen 4"/>
          <p:cNvPicPr>
            <a:picLocks noChangeAspect="1"/>
          </p:cNvPicPr>
          <p:nvPr/>
        </p:nvPicPr>
        <p:blipFill rotWithShape="1">
          <a:blip r:embed="rId2"/>
          <a:srcRect l="8168" t="11160" r="370" b="25804"/>
          <a:stretch/>
        </p:blipFill>
        <p:spPr>
          <a:xfrm>
            <a:off x="215900" y="1020881"/>
            <a:ext cx="11900263" cy="5118662"/>
          </a:xfrm>
          <a:prstGeom prst="rect">
            <a:avLst/>
          </a:prstGeom>
        </p:spPr>
      </p:pic>
    </p:spTree>
    <p:extLst>
      <p:ext uri="{BB962C8B-B14F-4D97-AF65-F5344CB8AC3E}">
        <p14:creationId xmlns:p14="http://schemas.microsoft.com/office/powerpoint/2010/main" val="1137260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Creando editor de texto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8" name="Imagen 7"/>
          <p:cNvPicPr>
            <a:picLocks noChangeAspect="1"/>
          </p:cNvPicPr>
          <p:nvPr/>
        </p:nvPicPr>
        <p:blipFill rotWithShape="1">
          <a:blip r:embed="rId2"/>
          <a:srcRect l="8368" t="10446" r="1876" b="12946"/>
          <a:stretch/>
        </p:blipFill>
        <p:spPr>
          <a:xfrm>
            <a:off x="126908" y="782273"/>
            <a:ext cx="11678194" cy="5603967"/>
          </a:xfrm>
          <a:prstGeom prst="rect">
            <a:avLst/>
          </a:prstGeom>
        </p:spPr>
      </p:pic>
    </p:spTree>
    <p:extLst>
      <p:ext uri="{BB962C8B-B14F-4D97-AF65-F5344CB8AC3E}">
        <p14:creationId xmlns:p14="http://schemas.microsoft.com/office/powerpoint/2010/main" val="3448186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Creando editor de texto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5" name="Imagen 4"/>
          <p:cNvPicPr>
            <a:picLocks noChangeAspect="1"/>
          </p:cNvPicPr>
          <p:nvPr/>
        </p:nvPicPr>
        <p:blipFill rotWithShape="1">
          <a:blip r:embed="rId2"/>
          <a:srcRect l="24332" t="2411" r="20751" b="13304"/>
          <a:stretch/>
        </p:blipFill>
        <p:spPr>
          <a:xfrm>
            <a:off x="428622" y="1020881"/>
            <a:ext cx="5537383" cy="4778144"/>
          </a:xfrm>
          <a:prstGeom prst="rect">
            <a:avLst/>
          </a:prstGeom>
        </p:spPr>
      </p:pic>
      <p:pic>
        <p:nvPicPr>
          <p:cNvPr id="7" name="Imagen 6"/>
          <p:cNvPicPr>
            <a:picLocks noChangeAspect="1"/>
          </p:cNvPicPr>
          <p:nvPr/>
        </p:nvPicPr>
        <p:blipFill rotWithShape="1">
          <a:blip r:embed="rId3"/>
          <a:srcRect l="23930" t="2850" r="20650" b="13222"/>
          <a:stretch/>
        </p:blipFill>
        <p:spPr>
          <a:xfrm>
            <a:off x="6141444" y="1020881"/>
            <a:ext cx="5537383" cy="4778144"/>
          </a:xfrm>
          <a:prstGeom prst="rect">
            <a:avLst/>
          </a:prstGeom>
        </p:spPr>
      </p:pic>
    </p:spTree>
    <p:extLst>
      <p:ext uri="{BB962C8B-B14F-4D97-AF65-F5344CB8AC3E}">
        <p14:creationId xmlns:p14="http://schemas.microsoft.com/office/powerpoint/2010/main" val="3673335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Agregando funcionalidad a los botones y el menú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4" name="Imagen 3"/>
          <p:cNvPicPr>
            <a:picLocks noChangeAspect="1"/>
          </p:cNvPicPr>
          <p:nvPr/>
        </p:nvPicPr>
        <p:blipFill rotWithShape="1">
          <a:blip r:embed="rId2"/>
          <a:srcRect l="6059" t="52768" r="3281" b="39732"/>
          <a:stretch/>
        </p:blipFill>
        <p:spPr>
          <a:xfrm>
            <a:off x="215900" y="1332411"/>
            <a:ext cx="11795760" cy="548640"/>
          </a:xfrm>
          <a:prstGeom prst="rect">
            <a:avLst/>
          </a:prstGeom>
        </p:spPr>
      </p:pic>
      <p:pic>
        <p:nvPicPr>
          <p:cNvPr id="8" name="Imagen 7"/>
          <p:cNvPicPr>
            <a:picLocks noChangeAspect="1"/>
          </p:cNvPicPr>
          <p:nvPr/>
        </p:nvPicPr>
        <p:blipFill rotWithShape="1">
          <a:blip r:embed="rId3"/>
          <a:srcRect l="8168" t="13839" r="36513" b="5268"/>
          <a:stretch/>
        </p:blipFill>
        <p:spPr>
          <a:xfrm>
            <a:off x="2994205" y="1881051"/>
            <a:ext cx="5943599" cy="4886481"/>
          </a:xfrm>
          <a:prstGeom prst="rect">
            <a:avLst/>
          </a:prstGeom>
        </p:spPr>
      </p:pic>
    </p:spTree>
    <p:extLst>
      <p:ext uri="{BB962C8B-B14F-4D97-AF65-F5344CB8AC3E}">
        <p14:creationId xmlns:p14="http://schemas.microsoft.com/office/powerpoint/2010/main" val="1841202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smtClean="0"/>
              <a:t>Dando funcionalidad a al botón creado</a:t>
            </a:r>
            <a:endParaRPr lang="es-CO" dirty="0"/>
          </a:p>
        </p:txBody>
      </p:sp>
      <p:pic>
        <p:nvPicPr>
          <p:cNvPr id="3" name="Imagen 2"/>
          <p:cNvPicPr>
            <a:picLocks noChangeAspect="1"/>
          </p:cNvPicPr>
          <p:nvPr/>
        </p:nvPicPr>
        <p:blipFill rotWithShape="1">
          <a:blip r:embed="rId2"/>
          <a:srcRect l="5256" t="23304" r="1776" b="10803"/>
          <a:stretch/>
        </p:blipFill>
        <p:spPr>
          <a:xfrm>
            <a:off x="456897" y="1192520"/>
            <a:ext cx="11234361" cy="4476761"/>
          </a:xfrm>
          <a:prstGeom prst="rect">
            <a:avLst/>
          </a:prstGeom>
        </p:spPr>
      </p:pic>
    </p:spTree>
    <p:extLst>
      <p:ext uri="{BB962C8B-B14F-4D97-AF65-F5344CB8AC3E}">
        <p14:creationId xmlns:p14="http://schemas.microsoft.com/office/powerpoint/2010/main" val="606677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Agregando funcionalidad a los botones y el menú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5" name="Imagen 4"/>
          <p:cNvPicPr>
            <a:picLocks noChangeAspect="1"/>
          </p:cNvPicPr>
          <p:nvPr/>
        </p:nvPicPr>
        <p:blipFill rotWithShape="1">
          <a:blip r:embed="rId2"/>
          <a:srcRect l="5758" t="26518" r="170" b="44732"/>
          <a:stretch/>
        </p:blipFill>
        <p:spPr>
          <a:xfrm>
            <a:off x="215900" y="1778526"/>
            <a:ext cx="11719197" cy="2780411"/>
          </a:xfrm>
          <a:prstGeom prst="rect">
            <a:avLst/>
          </a:prstGeom>
        </p:spPr>
      </p:pic>
    </p:spTree>
    <p:extLst>
      <p:ext uri="{BB962C8B-B14F-4D97-AF65-F5344CB8AC3E}">
        <p14:creationId xmlns:p14="http://schemas.microsoft.com/office/powerpoint/2010/main" val="2070156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Agregando funcionalidad a los botones y el menú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7" name="Imagen 6"/>
          <p:cNvPicPr>
            <a:picLocks noChangeAspect="1"/>
          </p:cNvPicPr>
          <p:nvPr/>
        </p:nvPicPr>
        <p:blipFill rotWithShape="1">
          <a:blip r:embed="rId2"/>
          <a:srcRect l="24934" t="6697" r="19647" b="9018"/>
          <a:stretch/>
        </p:blipFill>
        <p:spPr>
          <a:xfrm>
            <a:off x="2547256" y="1020881"/>
            <a:ext cx="6648995" cy="5685373"/>
          </a:xfrm>
          <a:prstGeom prst="rect">
            <a:avLst/>
          </a:prstGeom>
        </p:spPr>
      </p:pic>
    </p:spTree>
    <p:extLst>
      <p:ext uri="{BB962C8B-B14F-4D97-AF65-F5344CB8AC3E}">
        <p14:creationId xmlns:p14="http://schemas.microsoft.com/office/powerpoint/2010/main" val="1867521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Agregando funcionalidad a los botones y el menú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4" name="Imagen 3"/>
          <p:cNvPicPr>
            <a:picLocks noChangeAspect="1"/>
          </p:cNvPicPr>
          <p:nvPr/>
        </p:nvPicPr>
        <p:blipFill rotWithShape="1">
          <a:blip r:embed="rId2"/>
          <a:srcRect l="6360" t="37589" r="11414" b="39554"/>
          <a:stretch/>
        </p:blipFill>
        <p:spPr>
          <a:xfrm>
            <a:off x="184149" y="2299061"/>
            <a:ext cx="11868632" cy="1854928"/>
          </a:xfrm>
          <a:prstGeom prst="rect">
            <a:avLst/>
          </a:prstGeom>
        </p:spPr>
      </p:pic>
    </p:spTree>
    <p:extLst>
      <p:ext uri="{BB962C8B-B14F-4D97-AF65-F5344CB8AC3E}">
        <p14:creationId xmlns:p14="http://schemas.microsoft.com/office/powerpoint/2010/main" val="13972626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Agregando funcionalidad a los botones y el menú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5" name="Imagen 4"/>
          <p:cNvPicPr>
            <a:picLocks noChangeAspect="1"/>
          </p:cNvPicPr>
          <p:nvPr/>
        </p:nvPicPr>
        <p:blipFill rotWithShape="1">
          <a:blip r:embed="rId2"/>
          <a:srcRect l="2847" t="3661" r="42437" b="12054"/>
          <a:stretch/>
        </p:blipFill>
        <p:spPr>
          <a:xfrm>
            <a:off x="340903" y="1302940"/>
            <a:ext cx="5644969" cy="4888853"/>
          </a:xfrm>
          <a:prstGeom prst="rect">
            <a:avLst/>
          </a:prstGeom>
        </p:spPr>
      </p:pic>
      <p:pic>
        <p:nvPicPr>
          <p:cNvPr id="7" name="Imagen 6"/>
          <p:cNvPicPr>
            <a:picLocks noChangeAspect="1"/>
          </p:cNvPicPr>
          <p:nvPr/>
        </p:nvPicPr>
        <p:blipFill rotWithShape="1">
          <a:blip r:embed="rId3"/>
          <a:srcRect l="2847" t="3839" r="42236" b="12768"/>
          <a:stretch/>
        </p:blipFill>
        <p:spPr>
          <a:xfrm>
            <a:off x="6244045" y="1302940"/>
            <a:ext cx="5773784" cy="4888853"/>
          </a:xfrm>
          <a:prstGeom prst="rect">
            <a:avLst/>
          </a:prstGeom>
        </p:spPr>
      </p:pic>
    </p:spTree>
    <p:extLst>
      <p:ext uri="{BB962C8B-B14F-4D97-AF65-F5344CB8AC3E}">
        <p14:creationId xmlns:p14="http://schemas.microsoft.com/office/powerpoint/2010/main" val="3011841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903" y="-16575"/>
            <a:ext cx="11250205" cy="1037456"/>
          </a:xfrm>
        </p:spPr>
        <p:txBody>
          <a:bodyPr>
            <a:normAutofit/>
          </a:bodyPr>
          <a:lstStyle/>
          <a:p>
            <a:r>
              <a:rPr lang="es-CO" dirty="0" smtClean="0"/>
              <a:t>Agregando funcionalidad a los botones y el menú en </a:t>
            </a:r>
            <a:r>
              <a:rPr lang="es-CO" dirty="0" err="1" smtClean="0"/>
              <a:t>tkinter</a:t>
            </a:r>
            <a:r>
              <a:rPr lang="es-CO" dirty="0" smtClean="0"/>
              <a:t>.</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Rectángulo 2"/>
          <p:cNvSpPr/>
          <p:nvPr/>
        </p:nvSpPr>
        <p:spPr>
          <a:xfrm>
            <a:off x="5412377" y="7852844"/>
            <a:ext cx="6096000" cy="369332"/>
          </a:xfrm>
          <a:prstGeom prst="rect">
            <a:avLst/>
          </a:prstGeom>
        </p:spPr>
        <p:txBody>
          <a:bodyPr>
            <a:spAutoFit/>
          </a:bodyPr>
          <a:lstStyle/>
          <a:p>
            <a:r>
              <a:rPr lang="es-CO" dirty="0">
                <a:solidFill>
                  <a:srgbClr val="333333"/>
                </a:solidFill>
                <a:latin typeface="Georgia" panose="02040502050405020303" pitchFamily="18" charset="0"/>
              </a:rPr>
              <a:t> </a:t>
            </a:r>
            <a:endParaRPr lang="es-CO" dirty="0"/>
          </a:p>
        </p:txBody>
      </p:sp>
      <p:pic>
        <p:nvPicPr>
          <p:cNvPr id="4" name="Imagen 3"/>
          <p:cNvPicPr>
            <a:picLocks noChangeAspect="1"/>
          </p:cNvPicPr>
          <p:nvPr/>
        </p:nvPicPr>
        <p:blipFill rotWithShape="1">
          <a:blip r:embed="rId2"/>
          <a:srcRect l="5758" t="30268" r="170" b="25446"/>
          <a:stretch/>
        </p:blipFill>
        <p:spPr>
          <a:xfrm>
            <a:off x="207191" y="1698170"/>
            <a:ext cx="11823700" cy="3435532"/>
          </a:xfrm>
          <a:prstGeom prst="rect">
            <a:avLst/>
          </a:prstGeom>
        </p:spPr>
      </p:pic>
    </p:spTree>
    <p:extLst>
      <p:ext uri="{BB962C8B-B14F-4D97-AF65-F5344CB8AC3E}">
        <p14:creationId xmlns:p14="http://schemas.microsoft.com/office/powerpoint/2010/main" val="54791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smtClean="0"/>
              <a:t>Dando funcionalidad a al botón creado</a:t>
            </a:r>
            <a:endParaRPr lang="es-CO" dirty="0"/>
          </a:p>
        </p:txBody>
      </p:sp>
      <p:pic>
        <p:nvPicPr>
          <p:cNvPr id="4" name="Imagen 3"/>
          <p:cNvPicPr>
            <a:picLocks noChangeAspect="1"/>
          </p:cNvPicPr>
          <p:nvPr/>
        </p:nvPicPr>
        <p:blipFill rotWithShape="1">
          <a:blip r:embed="rId2"/>
          <a:srcRect l="6059" t="64018" r="2178" b="11161"/>
          <a:stretch/>
        </p:blipFill>
        <p:spPr>
          <a:xfrm>
            <a:off x="579121" y="2795456"/>
            <a:ext cx="10994571" cy="1672041"/>
          </a:xfrm>
          <a:prstGeom prst="rect">
            <a:avLst/>
          </a:prstGeom>
        </p:spPr>
      </p:pic>
    </p:spTree>
    <p:extLst>
      <p:ext uri="{BB962C8B-B14F-4D97-AF65-F5344CB8AC3E}">
        <p14:creationId xmlns:p14="http://schemas.microsoft.com/office/powerpoint/2010/main" val="53636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1704" y="152401"/>
            <a:ext cx="8230205" cy="513806"/>
          </a:xfrm>
        </p:spPr>
        <p:txBody>
          <a:bodyPr>
            <a:normAutofit fontScale="90000"/>
          </a:bodyPr>
          <a:lstStyle/>
          <a:p>
            <a:r>
              <a:rPr lang="es-CO" dirty="0" err="1" smtClean="0"/>
              <a:t>Grids</a:t>
            </a:r>
            <a:r>
              <a:rPr lang="es-CO" dirty="0" smtClean="0"/>
              <a:t> en </a:t>
            </a:r>
            <a:r>
              <a:rPr lang="es-CO" dirty="0" err="1" smtClean="0"/>
              <a:t>tkinter</a:t>
            </a:r>
            <a:endParaRPr lang="es-CO" dirty="0"/>
          </a:p>
        </p:txBody>
      </p:sp>
      <p:sp>
        <p:nvSpPr>
          <p:cNvPr id="5" name="Marcador de contenido 2"/>
          <p:cNvSpPr>
            <a:spLocks noGrp="1"/>
          </p:cNvSpPr>
          <p:nvPr>
            <p:ph idx="1"/>
          </p:nvPr>
        </p:nvSpPr>
        <p:spPr>
          <a:xfrm>
            <a:off x="796230" y="1114613"/>
            <a:ext cx="10353762" cy="2399296"/>
          </a:xfrm>
        </p:spPr>
        <p:txBody>
          <a:bodyPr/>
          <a:lstStyle/>
          <a:p>
            <a:r>
              <a:rPr lang="es-CO" dirty="0" smtClean="0"/>
              <a:t>Los </a:t>
            </a:r>
            <a:r>
              <a:rPr lang="es-CO" dirty="0" err="1" smtClean="0"/>
              <a:t>Grids</a:t>
            </a:r>
            <a:r>
              <a:rPr lang="es-CO" dirty="0" smtClean="0"/>
              <a:t> permiten dividir la GUI en celdas, cada una de estas celdas tiene una coordenada en particular que permitirá tener un mayor control de la ubicación de los diferentes </a:t>
            </a:r>
            <a:r>
              <a:rPr lang="es-CO" dirty="0" err="1" smtClean="0"/>
              <a:t>widges</a:t>
            </a:r>
            <a:r>
              <a:rPr lang="es-CO" dirty="0" smtClean="0"/>
              <a:t> en la aplicación, los elementos se posicionaran en la posición fila columna designada pero al centro de este espacio.</a:t>
            </a:r>
            <a:endParaRPr lang="es-CO" dirty="0"/>
          </a:p>
        </p:txBody>
      </p:sp>
      <p:sp>
        <p:nvSpPr>
          <p:cNvPr id="6" name="AutoShape 4" descr="Graph showing how the grid layout manager works in Tkinte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511" y="2490787"/>
            <a:ext cx="7315200" cy="3705225"/>
          </a:xfrm>
          <a:prstGeom prst="rect">
            <a:avLst/>
          </a:prstGeom>
        </p:spPr>
      </p:pic>
    </p:spTree>
    <p:extLst>
      <p:ext uri="{BB962C8B-B14F-4D97-AF65-F5344CB8AC3E}">
        <p14:creationId xmlns:p14="http://schemas.microsoft.com/office/powerpoint/2010/main" val="31818079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4539428D-6454-4FE6-B992-2D59F0AC2F89}"/>
    </a:ext>
  </a:extLst>
</a:theme>
</file>

<file path=docProps/app.xml><?xml version="1.0" encoding="utf-8"?>
<Properties xmlns="http://schemas.openxmlformats.org/officeDocument/2006/extended-properties" xmlns:vt="http://schemas.openxmlformats.org/officeDocument/2006/docPropsVTypes">
  <Template>TM04033921[[fn=Damasco]]</Template>
  <TotalTime>4140</TotalTime>
  <Words>1638</Words>
  <Application>Microsoft Office PowerPoint</Application>
  <PresentationFormat>Panorámica</PresentationFormat>
  <Paragraphs>148</Paragraphs>
  <Slides>74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74</vt:i4>
      </vt:variant>
    </vt:vector>
  </HeadingPairs>
  <TitlesOfParts>
    <vt:vector size="79" baseType="lpstr">
      <vt:lpstr>Arial</vt:lpstr>
      <vt:lpstr>Bookman Old Style</vt:lpstr>
      <vt:lpstr>Georgia</vt:lpstr>
      <vt:lpstr>Rockwell</vt:lpstr>
      <vt:lpstr>Damask</vt:lpstr>
      <vt:lpstr>tkinter</vt:lpstr>
      <vt:lpstr>Que es tkinter</vt:lpstr>
      <vt:lpstr>Creando proyecto tkinter</vt:lpstr>
      <vt:lpstr>Agregar un icono y componentes o widgets a la gui</vt:lpstr>
      <vt:lpstr>Gui con botón e icono personalizado</vt:lpstr>
      <vt:lpstr>Dando funcionalidad a al botón creado</vt:lpstr>
      <vt:lpstr>Dando funcionalidad a al botón creado</vt:lpstr>
      <vt:lpstr>Dando funcionalidad a al botón creado</vt:lpstr>
      <vt:lpstr>Grids en tkinter</vt:lpstr>
      <vt:lpstr>Grids en tkinter</vt:lpstr>
      <vt:lpstr>Grids + sticky</vt:lpstr>
      <vt:lpstr>Grids + sticky</vt:lpstr>
      <vt:lpstr>Grids + sticky</vt:lpstr>
      <vt:lpstr>Grids + sticky</vt:lpstr>
      <vt:lpstr>Ajustar el tamaño de los widgets respecto al tamaño de otros widgets en el espacio total de la gui</vt:lpstr>
      <vt:lpstr>Ajustar el tamaño de los widgets respecto al tamaño de otros widgets en el espacio total de la gui</vt:lpstr>
      <vt:lpstr>Crear botones sin usar la librería ttk</vt:lpstr>
      <vt:lpstr>Crear botones sin usar la librería ttk</vt:lpstr>
      <vt:lpstr>Aplicando propiedades a los botones creados con tk.</vt:lpstr>
      <vt:lpstr>Padding aplicado a elemtnos de tkinter.</vt:lpstr>
      <vt:lpstr>Padding aplicado a elemtnos de tkinter.</vt:lpstr>
      <vt:lpstr>Propiedad columspan .</vt:lpstr>
      <vt:lpstr>Propiedad rowspan .</vt:lpstr>
      <vt:lpstr>Widget entry.</vt:lpstr>
      <vt:lpstr>Widget entry.</vt:lpstr>
      <vt:lpstr>Widget entry.</vt:lpstr>
      <vt:lpstr>Widget entry.</vt:lpstr>
      <vt:lpstr>Widget entry.</vt:lpstr>
      <vt:lpstr>Capturar texto de Widget entry.</vt:lpstr>
      <vt:lpstr>autoseleccionar texto de Widget entry.</vt:lpstr>
      <vt:lpstr>Asociar una variable a un componente entry.</vt:lpstr>
      <vt:lpstr>Asociar una variable a un componente entry.</vt:lpstr>
      <vt:lpstr>Etiquetas “label” en tkinter.</vt:lpstr>
      <vt:lpstr>Message box en tkinter.</vt:lpstr>
      <vt:lpstr>Message box en tkinter.</vt:lpstr>
      <vt:lpstr>Message box en tkinter.</vt:lpstr>
      <vt:lpstr>Agregar un menú en tkinter.</vt:lpstr>
      <vt:lpstr>Agregar un menú en tkinter.</vt:lpstr>
      <vt:lpstr>Programando la opción salir en tkinter.</vt:lpstr>
      <vt:lpstr>Aplicando poo en tkinter.</vt:lpstr>
      <vt:lpstr>Aplicando poo en tkinter.</vt:lpstr>
      <vt:lpstr>Aplicando poo en tkinter.</vt:lpstr>
      <vt:lpstr>Aplicando poo en tkinter.</vt:lpstr>
      <vt:lpstr>Uso de tabuladores en tkinter.</vt:lpstr>
      <vt:lpstr>Creando tabuladores en tkinter.</vt:lpstr>
      <vt:lpstr>Agregando mas de un tabulador en una ventana en tkinter.</vt:lpstr>
      <vt:lpstr>Agregando mas de un tabulador en una ventana en tkinter.</vt:lpstr>
      <vt:lpstr>Agregando mas de un tabulador en una ventana en tkinter.</vt:lpstr>
      <vt:lpstr>Scrolledtext tkinter.</vt:lpstr>
      <vt:lpstr>Scrolledtext tkinter.</vt:lpstr>
      <vt:lpstr>Datalist o combobox tkinter.</vt:lpstr>
      <vt:lpstr>Datalist o combobox tkinter.</vt:lpstr>
      <vt:lpstr>Manejo de imágenes en tkinter.</vt:lpstr>
      <vt:lpstr>BARRA DE PROGRESO EN tkinter.</vt:lpstr>
      <vt:lpstr>Barra de progreso en tkinter.</vt:lpstr>
      <vt:lpstr>Barra de progreso en tkinter.</vt:lpstr>
      <vt:lpstr>Animar la barra de progreso en tkinter.</vt:lpstr>
      <vt:lpstr>Animar la barra de progreso en tkinter.</vt:lpstr>
      <vt:lpstr>Creando una calculadora en tkinter.</vt:lpstr>
      <vt:lpstr>Creando una calculadora en tkinter.</vt:lpstr>
      <vt:lpstr>Creando una calculadora en tkinter.</vt:lpstr>
      <vt:lpstr>Creando una calculadora en tkinter.</vt:lpstr>
      <vt:lpstr>Creando una calculadora en tkinter.</vt:lpstr>
      <vt:lpstr>Creando una calculadora en tkinter.</vt:lpstr>
      <vt:lpstr>Creando editor de texto en tkinter.</vt:lpstr>
      <vt:lpstr>Creando editor de texto en tkinter.</vt:lpstr>
      <vt:lpstr>Creando editor de texto en tkinter.</vt:lpstr>
      <vt:lpstr>Creando editor de texto en tkinter.</vt:lpstr>
      <vt:lpstr>Agregando funcionalidad a los botones y el menú en tkinter.</vt:lpstr>
      <vt:lpstr>Agregando funcionalidad a los botones y el menú en tkinter.</vt:lpstr>
      <vt:lpstr>Agregando funcionalidad a los botones y el menú en tkinter.</vt:lpstr>
      <vt:lpstr>Agregando funcionalidad a los botones y el menú en tkinter.</vt:lpstr>
      <vt:lpstr>Agregando funcionalidad a los botones y el menú en tkinter.</vt:lpstr>
      <vt:lpstr>Agregando funcionalidad a los botones y el menú en tkinter.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tkinter</dc:title>
  <dc:creator>Usuario de Windows</dc:creator>
  <cp:lastModifiedBy>Usuario de Windows</cp:lastModifiedBy>
  <cp:revision>90</cp:revision>
  <dcterms:created xsi:type="dcterms:W3CDTF">2021-12-19T20:48:38Z</dcterms:created>
  <dcterms:modified xsi:type="dcterms:W3CDTF">2022-02-08T23:49:22Z</dcterms:modified>
</cp:coreProperties>
</file>